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Montserrat"/>
      <p:regular r:id="rId35"/>
      <p:bold r:id="rId36"/>
      <p:italic r:id="rId37"/>
      <p:boldItalic r:id="rId38"/>
    </p:embeddedFont>
    <p:embeddedFont>
      <p:font typeface="La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5.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Montserrat-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Montserrat-italic.fntdata"/><Relationship Id="rId14" Type="http://schemas.openxmlformats.org/officeDocument/2006/relationships/slide" Target="slides/slide9.xml"/><Relationship Id="rId36" Type="http://schemas.openxmlformats.org/officeDocument/2006/relationships/font" Target="fonts/Montserrat-bold.fntdata"/><Relationship Id="rId17" Type="http://schemas.openxmlformats.org/officeDocument/2006/relationships/slide" Target="slides/slide12.xml"/><Relationship Id="rId39" Type="http://schemas.openxmlformats.org/officeDocument/2006/relationships/font" Target="fonts/Lato-regular.fntdata"/><Relationship Id="rId16" Type="http://schemas.openxmlformats.org/officeDocument/2006/relationships/slide" Target="slides/slide11.xml"/><Relationship Id="rId38" Type="http://schemas.openxmlformats.org/officeDocument/2006/relationships/font" Target="fonts/Montserra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1b4ec2192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1b4ec2192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1b4ec2192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1b4ec2192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1b4ec2192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1b4ec2192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1b4ec2192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31b4ec2192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d2d9d1a761_1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d2d9d1a761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15c521c935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315c521c935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15c521c935_5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15c521c935_5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315c521c935_5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315c521c935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1af8b3a324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1af8b3a324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31af8b3a324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31af8b3a324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1b3e0b0da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31b3e0b0da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31b6a7f357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31b6a7f357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31b6a7f3579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31b6a7f3579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1b3e5ca965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31b3e5ca965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31af8b3a324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31af8b3a324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31b6a7f3579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31b6a7f3579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1b6a7f357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31b6a7f357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31b6a7f3579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31b6a7f3579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31af8b3a324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31af8b3a324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89339481ac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289339481ac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1af8b3a324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1af8b3a324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1af8b3a324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1af8b3a324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1b4ec2192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1b4ec2192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1af8b3a324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31af8b3a324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31b4ec2192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31b4ec2192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1b6a7f357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31b6a7f35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1b6a7f3579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1b6a7f3579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drive.google.com/file/d/1vbQ-KlyEiNk6XevqSsXSuO5pK4BbPZjR/view?usp=drive_link"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hyperlink" Target="https://github.com/DanTheMan314/SAL-Projec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75" y="92825"/>
            <a:ext cx="8468100" cy="199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700">
                <a:solidFill>
                  <a:srgbClr val="F9FCF3"/>
                </a:solidFill>
                <a:latin typeface="Arial"/>
                <a:ea typeface="Arial"/>
                <a:cs typeface="Arial"/>
                <a:sym typeface="Arial"/>
              </a:rPr>
              <a:t>                 </a:t>
            </a:r>
            <a:r>
              <a:rPr b="1" lang="en-GB" sz="3200" u="sng">
                <a:solidFill>
                  <a:srgbClr val="F9FCF3"/>
                </a:solidFill>
                <a:latin typeface="Arial"/>
                <a:ea typeface="Arial"/>
                <a:cs typeface="Arial"/>
                <a:sym typeface="Arial"/>
              </a:rPr>
              <a:t>Final Project Evaluations</a:t>
            </a:r>
            <a:endParaRPr b="1" sz="3200" u="sng">
              <a:solidFill>
                <a:srgbClr val="F9FCF3"/>
              </a:solidFill>
              <a:latin typeface="Arial"/>
              <a:ea typeface="Arial"/>
              <a:cs typeface="Arial"/>
              <a:sym typeface="Arial"/>
            </a:endParaRPr>
          </a:p>
          <a:p>
            <a:pPr indent="0" lvl="0" marL="0" rtl="0" algn="l">
              <a:spcBef>
                <a:spcPts val="0"/>
              </a:spcBef>
              <a:spcAft>
                <a:spcPts val="0"/>
              </a:spcAft>
              <a:buNone/>
            </a:pPr>
            <a:r>
              <a:t/>
            </a:r>
            <a:endParaRPr b="1" sz="1800">
              <a:solidFill>
                <a:srgbClr val="F9FCF3"/>
              </a:solidFill>
              <a:latin typeface="Arial"/>
              <a:ea typeface="Arial"/>
              <a:cs typeface="Arial"/>
              <a:sym typeface="Arial"/>
            </a:endParaRPr>
          </a:p>
          <a:p>
            <a:pPr indent="0" lvl="0" marL="0" rtl="0" algn="l">
              <a:spcBef>
                <a:spcPts val="0"/>
              </a:spcBef>
              <a:spcAft>
                <a:spcPts val="0"/>
              </a:spcAft>
              <a:buNone/>
            </a:pPr>
            <a:r>
              <a:rPr b="1" lang="en-GB" sz="2500">
                <a:solidFill>
                  <a:srgbClr val="F9FCF3"/>
                </a:solidFill>
                <a:latin typeface="Arial"/>
                <a:ea typeface="Arial"/>
                <a:cs typeface="Arial"/>
                <a:sym typeface="Arial"/>
              </a:rPr>
              <a:t>       Predicting Valence and Arousal by Aggregating</a:t>
            </a:r>
            <a:endParaRPr b="1" sz="2500">
              <a:solidFill>
                <a:srgbClr val="F9FCF3"/>
              </a:solidFill>
              <a:latin typeface="Arial"/>
              <a:ea typeface="Arial"/>
              <a:cs typeface="Arial"/>
              <a:sym typeface="Arial"/>
            </a:endParaRPr>
          </a:p>
          <a:p>
            <a:pPr indent="0" lvl="0" marL="0" rtl="0" algn="l">
              <a:spcBef>
                <a:spcPts val="0"/>
              </a:spcBef>
              <a:spcAft>
                <a:spcPts val="0"/>
              </a:spcAft>
              <a:buNone/>
            </a:pPr>
            <a:r>
              <a:rPr b="1" lang="en-GB" sz="2500">
                <a:solidFill>
                  <a:srgbClr val="F9FCF3"/>
                </a:solidFill>
                <a:latin typeface="Arial"/>
                <a:ea typeface="Arial"/>
                <a:cs typeface="Arial"/>
                <a:sym typeface="Arial"/>
              </a:rPr>
              <a:t>           Acoustic Features for Acoustic-Linguistic</a:t>
            </a:r>
            <a:endParaRPr b="1" sz="2500">
              <a:solidFill>
                <a:srgbClr val="F9FCF3"/>
              </a:solidFill>
              <a:latin typeface="Arial"/>
              <a:ea typeface="Arial"/>
              <a:cs typeface="Arial"/>
              <a:sym typeface="Arial"/>
            </a:endParaRPr>
          </a:p>
          <a:p>
            <a:pPr indent="0" lvl="0" marL="0" rtl="0" algn="l">
              <a:spcBef>
                <a:spcPts val="0"/>
              </a:spcBef>
              <a:spcAft>
                <a:spcPts val="0"/>
              </a:spcAft>
              <a:buNone/>
            </a:pPr>
            <a:r>
              <a:rPr b="1" lang="en-GB" sz="2500">
                <a:solidFill>
                  <a:srgbClr val="F9FCF3"/>
                </a:solidFill>
                <a:latin typeface="Arial"/>
                <a:ea typeface="Arial"/>
                <a:cs typeface="Arial"/>
                <a:sym typeface="Arial"/>
              </a:rPr>
              <a:t>                             Information Fusion</a:t>
            </a:r>
            <a:endParaRPr b="1" sz="2500">
              <a:solidFill>
                <a:srgbClr val="F9FCF3"/>
              </a:solidFill>
              <a:latin typeface="Arial"/>
              <a:ea typeface="Arial"/>
              <a:cs typeface="Arial"/>
              <a:sym typeface="Arial"/>
            </a:endParaRPr>
          </a:p>
          <a:p>
            <a:pPr indent="0" lvl="0" marL="0" rtl="0" algn="l">
              <a:spcBef>
                <a:spcPts val="0"/>
              </a:spcBef>
              <a:spcAft>
                <a:spcPts val="0"/>
              </a:spcAft>
              <a:buNone/>
            </a:pPr>
            <a:r>
              <a:t/>
            </a:r>
            <a:endParaRPr b="1" sz="2700">
              <a:solidFill>
                <a:srgbClr val="F9FCF3"/>
              </a:solidFill>
              <a:latin typeface="Arial"/>
              <a:ea typeface="Arial"/>
              <a:cs typeface="Arial"/>
              <a:sym typeface="Arial"/>
            </a:endParaRPr>
          </a:p>
        </p:txBody>
      </p:sp>
      <p:sp>
        <p:nvSpPr>
          <p:cNvPr id="229" name="Google Shape;229;p17"/>
          <p:cNvSpPr txBox="1"/>
          <p:nvPr>
            <p:ph idx="1" type="subTitle"/>
          </p:nvPr>
        </p:nvSpPr>
        <p:spPr>
          <a:xfrm>
            <a:off x="993575" y="2313325"/>
            <a:ext cx="79791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800">
                <a:solidFill>
                  <a:srgbClr val="F9FCF3"/>
                </a:solidFill>
                <a:latin typeface="Arial"/>
                <a:ea typeface="Arial"/>
                <a:cs typeface="Arial"/>
                <a:sym typeface="Arial"/>
              </a:rPr>
              <a:t>Published Conference:- IEEE REGION 10 CONFERENCE (TENCON)    Published Year:-  2020</a:t>
            </a:r>
            <a:endParaRPr b="1" sz="1800">
              <a:solidFill>
                <a:srgbClr val="F9FCF3"/>
              </a:solidFill>
              <a:latin typeface="Arial"/>
              <a:ea typeface="Arial"/>
              <a:cs typeface="Arial"/>
              <a:sym typeface="Arial"/>
            </a:endParaRPr>
          </a:p>
        </p:txBody>
      </p:sp>
      <p:pic>
        <p:nvPicPr>
          <p:cNvPr id="230" name="Google Shape;230;p17"/>
          <p:cNvPicPr preferRelativeResize="0"/>
          <p:nvPr/>
        </p:nvPicPr>
        <p:blipFill>
          <a:blip r:embed="rId3">
            <a:alphaModFix/>
          </a:blip>
          <a:stretch>
            <a:fillRect/>
          </a:stretch>
        </p:blipFill>
        <p:spPr>
          <a:xfrm>
            <a:off x="4368100" y="3072325"/>
            <a:ext cx="4604575" cy="17996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6"/>
          <p:cNvSpPr txBox="1"/>
          <p:nvPr>
            <p:ph idx="1" type="body"/>
          </p:nvPr>
        </p:nvSpPr>
        <p:spPr>
          <a:xfrm>
            <a:off x="291050" y="180650"/>
            <a:ext cx="8518200" cy="47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400">
                <a:latin typeface="Arial"/>
                <a:ea typeface="Arial"/>
                <a:cs typeface="Arial"/>
                <a:sym typeface="Arial"/>
              </a:rPr>
              <a:t>Result and Analysis:</a:t>
            </a:r>
            <a:endParaRPr b="1" sz="2400">
              <a:latin typeface="Arial"/>
              <a:ea typeface="Arial"/>
              <a:cs typeface="Arial"/>
              <a:sym typeface="Arial"/>
            </a:endParaRPr>
          </a:p>
          <a:p>
            <a:pPr indent="0" lvl="0" marL="0" rtl="0" algn="l">
              <a:spcBef>
                <a:spcPts val="0"/>
              </a:spcBef>
              <a:spcAft>
                <a:spcPts val="0"/>
              </a:spcAft>
              <a:buNone/>
            </a:pPr>
            <a:r>
              <a:t/>
            </a:r>
            <a:endParaRPr b="1" sz="600">
              <a:latin typeface="Arial"/>
              <a:ea typeface="Arial"/>
              <a:cs typeface="Arial"/>
              <a:sym typeface="Arial"/>
            </a:endParaRPr>
          </a:p>
          <a:p>
            <a:pPr indent="-323850" lvl="0" marL="457200" rtl="0" algn="l">
              <a:spcBef>
                <a:spcPts val="0"/>
              </a:spcBef>
              <a:spcAft>
                <a:spcPts val="0"/>
              </a:spcAft>
              <a:buSzPts val="1500"/>
              <a:buChar char="●"/>
            </a:pPr>
            <a:r>
              <a:rPr lang="en-GB" sz="1500"/>
              <a:t>Results for Arousal:</a:t>
            </a:r>
            <a:endParaRPr sz="1700">
              <a:latin typeface="Arial"/>
              <a:ea typeface="Arial"/>
              <a:cs typeface="Arial"/>
              <a:sym typeface="Arial"/>
            </a:endParaRPr>
          </a:p>
          <a:p>
            <a:pPr indent="0" lvl="0" marL="0" rtl="0" algn="l">
              <a:spcBef>
                <a:spcPts val="1600"/>
              </a:spcBef>
              <a:spcAft>
                <a:spcPts val="1600"/>
              </a:spcAft>
              <a:buNone/>
            </a:pPr>
            <a:r>
              <a:t/>
            </a:r>
            <a:endParaRPr sz="1500">
              <a:latin typeface="Arial"/>
              <a:ea typeface="Arial"/>
              <a:cs typeface="Arial"/>
              <a:sym typeface="Arial"/>
            </a:endParaRPr>
          </a:p>
        </p:txBody>
      </p:sp>
      <p:pic>
        <p:nvPicPr>
          <p:cNvPr id="281" name="Google Shape;281;p26" title="Chart"/>
          <p:cNvPicPr preferRelativeResize="0"/>
          <p:nvPr/>
        </p:nvPicPr>
        <p:blipFill>
          <a:blip r:embed="rId3">
            <a:alphaModFix/>
          </a:blip>
          <a:stretch>
            <a:fillRect/>
          </a:stretch>
        </p:blipFill>
        <p:spPr>
          <a:xfrm>
            <a:off x="1635900" y="1225300"/>
            <a:ext cx="5872176" cy="36309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pic>
        <p:nvPicPr>
          <p:cNvPr id="286" name="Google Shape;286;p27"/>
          <p:cNvPicPr preferRelativeResize="0"/>
          <p:nvPr/>
        </p:nvPicPr>
        <p:blipFill>
          <a:blip r:embed="rId3">
            <a:alphaModFix/>
          </a:blip>
          <a:stretch>
            <a:fillRect/>
          </a:stretch>
        </p:blipFill>
        <p:spPr>
          <a:xfrm>
            <a:off x="2385650" y="219225"/>
            <a:ext cx="4372700" cy="47050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8"/>
          <p:cNvSpPr txBox="1"/>
          <p:nvPr>
            <p:ph type="title"/>
          </p:nvPr>
        </p:nvSpPr>
        <p:spPr>
          <a:xfrm>
            <a:off x="893200" y="393750"/>
            <a:ext cx="7443300" cy="74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Observations</a:t>
            </a:r>
            <a:endParaRPr>
              <a:latin typeface="Arial"/>
              <a:ea typeface="Arial"/>
              <a:cs typeface="Arial"/>
              <a:sym typeface="Arial"/>
            </a:endParaRPr>
          </a:p>
        </p:txBody>
      </p:sp>
      <p:sp>
        <p:nvSpPr>
          <p:cNvPr id="292" name="Google Shape;292;p28"/>
          <p:cNvSpPr txBox="1"/>
          <p:nvPr>
            <p:ph idx="1" type="body"/>
          </p:nvPr>
        </p:nvSpPr>
        <p:spPr>
          <a:xfrm>
            <a:off x="642300" y="1567550"/>
            <a:ext cx="8267100" cy="3029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Arial"/>
              <a:buChar char="●"/>
            </a:pPr>
            <a:r>
              <a:rPr lang="en-GB" sz="1500">
                <a:latin typeface="Arial"/>
                <a:ea typeface="Arial"/>
                <a:cs typeface="Arial"/>
                <a:sym typeface="Arial"/>
              </a:rPr>
              <a:t>In this case, the top 7 spots are held by Compare, with Emobase filling in the rest.   </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In linguistic features, the 384 sized embeddings are the most common, but scattered, with the very top spot going to Word2Vec with sum aggregation.</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The 8 lowest models all used MFFC with mean aggregation, with the remaining 2 in the bottom 10 being Prosody.</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The linguistic features are mostly evenly represented in the bottom 10.</a:t>
            </a:r>
            <a:endParaRPr sz="1500">
              <a:latin typeface="Arial"/>
              <a:ea typeface="Arial"/>
              <a:cs typeface="Arial"/>
              <a:sym typeface="Arial"/>
            </a:endParaRPr>
          </a:p>
          <a:p>
            <a:pPr indent="0" lvl="0" marL="0" rtl="0" algn="l">
              <a:spcBef>
                <a:spcPts val="1600"/>
              </a:spcBef>
              <a:spcAft>
                <a:spcPts val="1600"/>
              </a:spcAft>
              <a:buNone/>
            </a:pPr>
            <a:r>
              <a:rPr b="1" lang="en-GB" sz="1800">
                <a:latin typeface="Arial"/>
                <a:ea typeface="Arial"/>
                <a:cs typeface="Arial"/>
                <a:sym typeface="Arial"/>
              </a:rPr>
              <a:t>Link for all result:-</a:t>
            </a:r>
            <a:r>
              <a:rPr lang="en-GB" sz="1500">
                <a:latin typeface="Arial"/>
                <a:ea typeface="Arial"/>
                <a:cs typeface="Arial"/>
                <a:sym typeface="Arial"/>
              </a:rPr>
              <a:t> </a:t>
            </a:r>
            <a:r>
              <a:rPr lang="en-GB" sz="1500" u="sng">
                <a:solidFill>
                  <a:schemeClr val="hlink"/>
                </a:solidFill>
                <a:latin typeface="Arial"/>
                <a:ea typeface="Arial"/>
                <a:cs typeface="Arial"/>
                <a:sym typeface="Arial"/>
                <a:hlinkClick r:id="rId3"/>
              </a:rPr>
              <a:t>https://drive.google.com/file/d/1vbQ-KlyEiNk6XevqSsXSuO5pK4BbPZjR/view?usp=drive_link</a:t>
            </a:r>
            <a:r>
              <a:rPr lang="en-GB" sz="1500">
                <a:latin typeface="Arial"/>
                <a:ea typeface="Arial"/>
                <a:cs typeface="Arial"/>
                <a:sym typeface="Arial"/>
              </a:rPr>
              <a:t> </a:t>
            </a:r>
            <a:endParaRPr sz="1800">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9"/>
          <p:cNvSpPr txBox="1"/>
          <p:nvPr>
            <p:ph type="title"/>
          </p:nvPr>
        </p:nvSpPr>
        <p:spPr>
          <a:xfrm>
            <a:off x="592125" y="393750"/>
            <a:ext cx="7744200" cy="57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Overall Observations and Conclusions</a:t>
            </a:r>
            <a:endParaRPr>
              <a:latin typeface="Arial"/>
              <a:ea typeface="Arial"/>
              <a:cs typeface="Arial"/>
              <a:sym typeface="Arial"/>
            </a:endParaRPr>
          </a:p>
        </p:txBody>
      </p:sp>
      <p:sp>
        <p:nvSpPr>
          <p:cNvPr id="298" name="Google Shape;298;p29"/>
          <p:cNvSpPr txBox="1"/>
          <p:nvPr>
            <p:ph idx="1" type="body"/>
          </p:nvPr>
        </p:nvSpPr>
        <p:spPr>
          <a:xfrm>
            <a:off x="592125" y="970950"/>
            <a:ext cx="8304900" cy="3939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Arial"/>
              <a:buChar char="●"/>
            </a:pPr>
            <a:r>
              <a:rPr lang="en-GB" sz="1500">
                <a:latin typeface="Arial"/>
                <a:ea typeface="Arial"/>
                <a:cs typeface="Arial"/>
                <a:sym typeface="Arial"/>
              </a:rPr>
              <a:t>For valence, linguistic features were the main contrast (BERT on top, Fasttext on the bottom)</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For arousal, acoustic features took the lead (Compare on top, MFCC on the bottom)</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This is </a:t>
            </a:r>
            <a:r>
              <a:rPr lang="en-GB" sz="1500">
                <a:latin typeface="Arial"/>
                <a:ea typeface="Arial"/>
                <a:cs typeface="Arial"/>
                <a:sym typeface="Arial"/>
              </a:rPr>
              <a:t>because we can get the positive/negative part of emotion more easily from semantics, while prosody is uniquely suited to capture arousal.</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In linguistic features, average aggregation did better for valence, while sum aggregation did better for arousal</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In acoustic features, both forms of aggregation were close to even for both valence and arousal, with mean aggregation slightly ahead.</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MFCC with mean aggregation was the single worst acoustic feature set, while there is no consistently low performing linguistic feature set.</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In acoustic feature sets, Compare was the best performing, closely followed by Emobase, and the 368 sized BERT embeddings are the best choice if only one linguistic feature set has to be chosen.</a:t>
            </a:r>
            <a:endParaRPr sz="1500">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0"/>
          <p:cNvSpPr txBox="1"/>
          <p:nvPr>
            <p:ph type="title"/>
          </p:nvPr>
        </p:nvSpPr>
        <p:spPr>
          <a:xfrm>
            <a:off x="265850" y="281000"/>
            <a:ext cx="8656200" cy="10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600">
                <a:latin typeface="Arial"/>
                <a:ea typeface="Arial"/>
                <a:cs typeface="Arial"/>
                <a:sym typeface="Arial"/>
              </a:rPr>
              <a:t>Detailed Acoustic Features:-</a:t>
            </a:r>
            <a:endParaRPr b="1" sz="2600">
              <a:latin typeface="Arial"/>
              <a:ea typeface="Arial"/>
              <a:cs typeface="Arial"/>
              <a:sym typeface="Arial"/>
            </a:endParaRPr>
          </a:p>
          <a:p>
            <a:pPr indent="0" lvl="0" marL="0" rtl="0" algn="l">
              <a:spcBef>
                <a:spcPts val="0"/>
              </a:spcBef>
              <a:spcAft>
                <a:spcPts val="0"/>
              </a:spcAft>
              <a:buNone/>
            </a:pPr>
            <a:r>
              <a:t/>
            </a:r>
            <a:endParaRPr b="1" sz="1200">
              <a:latin typeface="Arial"/>
              <a:ea typeface="Arial"/>
              <a:cs typeface="Arial"/>
              <a:sym typeface="Arial"/>
            </a:endParaRPr>
          </a:p>
          <a:p>
            <a:pPr indent="0" lvl="0" marL="0" rtl="0" algn="l">
              <a:spcBef>
                <a:spcPts val="0"/>
              </a:spcBef>
              <a:spcAft>
                <a:spcPts val="0"/>
              </a:spcAft>
              <a:buNone/>
            </a:pPr>
            <a:r>
              <a:rPr b="1" lang="en-GB" sz="2200">
                <a:latin typeface="Arial"/>
                <a:ea typeface="Arial"/>
                <a:cs typeface="Arial"/>
                <a:sym typeface="Arial"/>
              </a:rPr>
              <a:t>1. </a:t>
            </a:r>
            <a:r>
              <a:rPr b="1" lang="en-GB" sz="2200">
                <a:latin typeface="Arial"/>
                <a:ea typeface="Arial"/>
                <a:cs typeface="Arial"/>
                <a:sym typeface="Arial"/>
              </a:rPr>
              <a:t>MFCC:-</a:t>
            </a:r>
            <a:endParaRPr b="1" sz="2200">
              <a:latin typeface="Arial"/>
              <a:ea typeface="Arial"/>
              <a:cs typeface="Arial"/>
              <a:sym typeface="Arial"/>
            </a:endParaRPr>
          </a:p>
        </p:txBody>
      </p:sp>
      <p:sp>
        <p:nvSpPr>
          <p:cNvPr id="304" name="Google Shape;304;p30"/>
          <p:cNvSpPr txBox="1"/>
          <p:nvPr>
            <p:ph idx="1" type="body"/>
          </p:nvPr>
        </p:nvSpPr>
        <p:spPr>
          <a:xfrm>
            <a:off x="265950" y="1360050"/>
            <a:ext cx="8656200" cy="3725700"/>
          </a:xfrm>
          <a:prstGeom prst="rect">
            <a:avLst/>
          </a:prstGeom>
        </p:spPr>
        <p:txBody>
          <a:bodyPr anchorCtr="0" anchor="t" bIns="91425" lIns="91425" spcFirstLastPara="1" rIns="91425" wrap="square" tIns="91425">
            <a:noAutofit/>
          </a:bodyPr>
          <a:lstStyle/>
          <a:p>
            <a:pPr indent="-323850" lvl="0" marL="457200" rtl="0" algn="l">
              <a:spcBef>
                <a:spcPts val="1200"/>
              </a:spcBef>
              <a:spcAft>
                <a:spcPts val="0"/>
              </a:spcAft>
              <a:buSzPts val="1500"/>
              <a:buFont typeface="Arial"/>
              <a:buChar char="●"/>
            </a:pPr>
            <a:r>
              <a:rPr lang="en-GB" sz="1500">
                <a:latin typeface="Arial"/>
                <a:ea typeface="Arial"/>
                <a:cs typeface="Arial"/>
                <a:sym typeface="Arial"/>
              </a:rPr>
              <a:t>We extract MFCCs along with their statistical features (like maximum and mean) for valence and arousal prediction. As it  provides additional layers of information that are critical for understanding emotional content in speech.</a:t>
            </a:r>
            <a:endParaRPr sz="1500">
              <a:latin typeface="Arial"/>
              <a:ea typeface="Arial"/>
              <a:cs typeface="Arial"/>
              <a:sym typeface="Arial"/>
            </a:endParaRPr>
          </a:p>
          <a:p>
            <a:pPr indent="0" lvl="0" marL="0" rtl="0" algn="l">
              <a:spcBef>
                <a:spcPts val="1200"/>
              </a:spcBef>
              <a:spcAft>
                <a:spcPts val="0"/>
              </a:spcAft>
              <a:buNone/>
            </a:pPr>
            <a:r>
              <a:rPr lang="en-GB" sz="1500">
                <a:latin typeface="Arial"/>
                <a:ea typeface="Arial"/>
                <a:cs typeface="Arial"/>
                <a:sym typeface="Arial"/>
              </a:rPr>
              <a:t>MFCCs are a way to simplify and summarize sound signals in a way that makes sense to how humans hear. They focus on the most important parts of the sound that affect how we perceive it, making the data easier to work. </a:t>
            </a:r>
            <a:endParaRPr sz="1500">
              <a:latin typeface="Arial"/>
              <a:ea typeface="Arial"/>
              <a:cs typeface="Arial"/>
              <a:sym typeface="Arial"/>
            </a:endParaRPr>
          </a:p>
          <a:p>
            <a:pPr indent="-323850" lvl="0" marL="457200" rtl="0" algn="l">
              <a:spcBef>
                <a:spcPts val="1200"/>
              </a:spcBef>
              <a:spcAft>
                <a:spcPts val="0"/>
              </a:spcAft>
              <a:buSzPts val="1500"/>
              <a:buFont typeface="Arial"/>
              <a:buChar char="●"/>
            </a:pPr>
            <a:r>
              <a:rPr lang="en-GB" sz="1500">
                <a:latin typeface="Arial"/>
                <a:ea typeface="Arial"/>
                <a:cs typeface="Arial"/>
                <a:sym typeface="Arial"/>
              </a:rPr>
              <a:t>It captures the spectral envelope, which reflects vocal tract characteristics.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It represent the sound in a way that aligns with human auditory perception (via the Mel scale).</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It provides robust features for analyzing changes in tone, and spectral dynamics</a:t>
            </a:r>
            <a:endParaRPr sz="1500">
              <a:latin typeface="Arial"/>
              <a:ea typeface="Arial"/>
              <a:cs typeface="Arial"/>
              <a:sym typeface="Arial"/>
            </a:endParaRPr>
          </a:p>
          <a:p>
            <a:pPr indent="0" lvl="0" marL="0" rtl="0" algn="l">
              <a:spcBef>
                <a:spcPts val="1200"/>
              </a:spcBef>
              <a:spcAft>
                <a:spcPts val="1200"/>
              </a:spcAft>
              <a:buNone/>
            </a:pPr>
            <a:r>
              <a:rPr lang="en-GB" sz="1500">
                <a:latin typeface="Arial"/>
                <a:ea typeface="Arial"/>
                <a:cs typeface="Arial"/>
                <a:sym typeface="Arial"/>
              </a:rPr>
              <a:t>These </a:t>
            </a:r>
            <a:r>
              <a:rPr lang="en-GB" sz="1500">
                <a:latin typeface="Arial"/>
                <a:ea typeface="Arial"/>
                <a:cs typeface="Arial"/>
                <a:sym typeface="Arial"/>
              </a:rPr>
              <a:t>all</a:t>
            </a:r>
            <a:r>
              <a:rPr lang="en-GB" sz="1500">
                <a:latin typeface="Arial"/>
                <a:ea typeface="Arial"/>
                <a:cs typeface="Arial"/>
                <a:sym typeface="Arial"/>
              </a:rPr>
              <a:t>  are crucial for emotional expression.</a:t>
            </a:r>
            <a:endParaRPr sz="15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1"/>
          <p:cNvSpPr txBox="1"/>
          <p:nvPr>
            <p:ph type="title"/>
          </p:nvPr>
        </p:nvSpPr>
        <p:spPr>
          <a:xfrm>
            <a:off x="165600" y="419000"/>
            <a:ext cx="8856900" cy="5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200">
                <a:latin typeface="Arial"/>
                <a:ea typeface="Arial"/>
                <a:cs typeface="Arial"/>
                <a:sym typeface="Arial"/>
              </a:rPr>
              <a:t>Mean and Maximum of MFCC:-</a:t>
            </a:r>
            <a:endParaRPr b="1" sz="2200">
              <a:latin typeface="Arial"/>
              <a:ea typeface="Arial"/>
              <a:cs typeface="Arial"/>
              <a:sym typeface="Arial"/>
            </a:endParaRPr>
          </a:p>
        </p:txBody>
      </p:sp>
      <p:sp>
        <p:nvSpPr>
          <p:cNvPr id="310" name="Google Shape;310;p31"/>
          <p:cNvSpPr txBox="1"/>
          <p:nvPr>
            <p:ph idx="1" type="body"/>
          </p:nvPr>
        </p:nvSpPr>
        <p:spPr>
          <a:xfrm>
            <a:off x="165600" y="933450"/>
            <a:ext cx="8856900" cy="408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Arial"/>
                <a:ea typeface="Arial"/>
                <a:cs typeface="Arial"/>
                <a:sym typeface="Arial"/>
              </a:rPr>
              <a:t>While MFCCs provide frame-wise spectral information, speech is a dynamic signal, and emotions are expressed over time. So to account for this we calculate mean and maximum:-</a:t>
            </a:r>
            <a:endParaRPr sz="1500">
              <a:latin typeface="Arial"/>
              <a:ea typeface="Arial"/>
              <a:cs typeface="Arial"/>
              <a:sym typeface="Arial"/>
            </a:endParaRPr>
          </a:p>
          <a:p>
            <a:pPr indent="0" lvl="0" marL="0" rtl="0" algn="l">
              <a:spcBef>
                <a:spcPts val="1600"/>
              </a:spcBef>
              <a:spcAft>
                <a:spcPts val="0"/>
              </a:spcAft>
              <a:buNone/>
            </a:pPr>
            <a:r>
              <a:rPr lang="en-GB" sz="1600">
                <a:latin typeface="Arial"/>
                <a:ea typeface="Arial"/>
                <a:cs typeface="Arial"/>
                <a:sym typeface="Arial"/>
              </a:rPr>
              <a:t>1. Maximum MFCC Values:-</a:t>
            </a:r>
            <a:endParaRPr sz="16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Represent the highest energy concentrations in specific frequency bands.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Indicate emotional intensity, as arousal often corresponds to high energy in certain bands.</a:t>
            </a:r>
            <a:endParaRPr sz="1500">
              <a:latin typeface="Arial"/>
              <a:ea typeface="Arial"/>
              <a:cs typeface="Arial"/>
              <a:sym typeface="Arial"/>
            </a:endParaRPr>
          </a:p>
          <a:p>
            <a:pPr indent="0" lvl="0" marL="0" rtl="0" algn="l">
              <a:spcBef>
                <a:spcPts val="1600"/>
              </a:spcBef>
              <a:spcAft>
                <a:spcPts val="0"/>
              </a:spcAft>
              <a:buNone/>
            </a:pPr>
            <a:r>
              <a:rPr lang="en-GB" sz="1600">
                <a:latin typeface="Arial"/>
                <a:ea typeface="Arial"/>
                <a:cs typeface="Arial"/>
                <a:sym typeface="Arial"/>
              </a:rPr>
              <a:t>2. Mean MFCC Values:-</a:t>
            </a:r>
            <a:endParaRPr sz="16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Provide an overall average representation of the spectral characteristics of the speech.</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Capture the general tone which is linked to emotional valence (e.g., positive vs. negative emotions).</a:t>
            </a:r>
            <a:endParaRPr sz="1500">
              <a:latin typeface="Arial"/>
              <a:ea typeface="Arial"/>
              <a:cs typeface="Arial"/>
              <a:sym typeface="Arial"/>
            </a:endParaRPr>
          </a:p>
          <a:p>
            <a:pPr indent="0" lvl="0" marL="0" rtl="0" algn="l">
              <a:spcBef>
                <a:spcPts val="1600"/>
              </a:spcBef>
              <a:spcAft>
                <a:spcPts val="1600"/>
              </a:spcAft>
              <a:buNone/>
            </a:pPr>
            <a:r>
              <a:rPr lang="en-GB" sz="1500">
                <a:latin typeface="Arial"/>
                <a:ea typeface="Arial"/>
                <a:cs typeface="Arial"/>
                <a:sym typeface="Arial"/>
              </a:rPr>
              <a:t>By using these statistics feature, we look into the time-varying nature of speech into a fixed-length features, which makes them suitable for machine learning models to process.</a:t>
            </a:r>
            <a:endParaRPr sz="1500">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2"/>
          <p:cNvSpPr txBox="1"/>
          <p:nvPr>
            <p:ph type="title"/>
          </p:nvPr>
        </p:nvSpPr>
        <p:spPr>
          <a:xfrm>
            <a:off x="178150" y="431550"/>
            <a:ext cx="8819100" cy="564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200">
                <a:latin typeface="Arial"/>
                <a:ea typeface="Arial"/>
                <a:cs typeface="Arial"/>
                <a:sym typeface="Arial"/>
              </a:rPr>
              <a:t>Use in Valence and Arousal Prediction:-</a:t>
            </a:r>
            <a:endParaRPr b="1" sz="2200">
              <a:latin typeface="Arial"/>
              <a:ea typeface="Arial"/>
              <a:cs typeface="Arial"/>
              <a:sym typeface="Arial"/>
            </a:endParaRPr>
          </a:p>
          <a:p>
            <a:pPr indent="0" lvl="0" marL="0" rtl="0" algn="l">
              <a:spcBef>
                <a:spcPts val="1600"/>
              </a:spcBef>
              <a:spcAft>
                <a:spcPts val="0"/>
              </a:spcAft>
              <a:buNone/>
            </a:pPr>
            <a:r>
              <a:t/>
            </a:r>
            <a:endParaRPr b="1" sz="2200">
              <a:latin typeface="Arial"/>
              <a:ea typeface="Arial"/>
              <a:cs typeface="Arial"/>
              <a:sym typeface="Arial"/>
            </a:endParaRPr>
          </a:p>
        </p:txBody>
      </p:sp>
      <p:sp>
        <p:nvSpPr>
          <p:cNvPr id="316" name="Google Shape;316;p32"/>
          <p:cNvSpPr txBox="1"/>
          <p:nvPr>
            <p:ph idx="1" type="body"/>
          </p:nvPr>
        </p:nvSpPr>
        <p:spPr>
          <a:xfrm>
            <a:off x="178150" y="996075"/>
            <a:ext cx="8819100" cy="37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Arial"/>
                <a:ea typeface="Arial"/>
                <a:cs typeface="Arial"/>
                <a:sym typeface="Arial"/>
              </a:rPr>
              <a:t>1. </a:t>
            </a:r>
            <a:r>
              <a:rPr b="1" lang="en-GB" sz="1600">
                <a:latin typeface="Arial"/>
                <a:ea typeface="Arial"/>
                <a:cs typeface="Arial"/>
                <a:sym typeface="Arial"/>
              </a:rPr>
              <a:t>MFCC Features to Valence</a:t>
            </a:r>
            <a:endParaRPr b="1" sz="16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MFCCs mean capture overall spectral brightness, which is higher in positive emotions (e.g., happiness) and lower in negative emotions (e.g., sadness).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MFCCs maximum Reflect moments of peak spectral intensity, which might occur in high-valence emotional expressions.</a:t>
            </a:r>
            <a:endParaRPr sz="1500">
              <a:latin typeface="Arial"/>
              <a:ea typeface="Arial"/>
              <a:cs typeface="Arial"/>
              <a:sym typeface="Arial"/>
            </a:endParaRPr>
          </a:p>
          <a:p>
            <a:pPr indent="0" lvl="0" marL="0" rtl="0" algn="l">
              <a:spcBef>
                <a:spcPts val="1600"/>
              </a:spcBef>
              <a:spcAft>
                <a:spcPts val="0"/>
              </a:spcAft>
              <a:buNone/>
            </a:pPr>
            <a:r>
              <a:rPr b="1" lang="en-GB" sz="1600">
                <a:latin typeface="Arial"/>
                <a:ea typeface="Arial"/>
                <a:cs typeface="Arial"/>
                <a:sym typeface="Arial"/>
              </a:rPr>
              <a:t>2. MFCC Features to Arousal</a:t>
            </a:r>
            <a:endParaRPr b="1" sz="16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High arousal emotions (e.g., anger, excitement) often have higher energy in certain frequency bands, leading to distinct peaks in MFCC values.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Low arousal emotions (e.g., calm, sadness) typically show more muted spectral energy, reflected in lower mean values.</a:t>
            </a:r>
            <a:endParaRPr sz="1500">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3"/>
          <p:cNvSpPr txBox="1"/>
          <p:nvPr>
            <p:ph type="title"/>
          </p:nvPr>
        </p:nvSpPr>
        <p:spPr>
          <a:xfrm>
            <a:off x="190675" y="268475"/>
            <a:ext cx="8731500" cy="56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600">
                <a:latin typeface="Arial"/>
                <a:ea typeface="Arial"/>
                <a:cs typeface="Arial"/>
                <a:sym typeface="Arial"/>
              </a:rPr>
              <a:t>2. Prosody</a:t>
            </a:r>
            <a:endParaRPr b="1" sz="2600">
              <a:latin typeface="Arial"/>
              <a:ea typeface="Arial"/>
              <a:cs typeface="Arial"/>
              <a:sym typeface="Arial"/>
            </a:endParaRPr>
          </a:p>
        </p:txBody>
      </p:sp>
      <p:sp>
        <p:nvSpPr>
          <p:cNvPr id="322" name="Google Shape;322;p33"/>
          <p:cNvSpPr txBox="1"/>
          <p:nvPr>
            <p:ph idx="1" type="body"/>
          </p:nvPr>
        </p:nvSpPr>
        <p:spPr>
          <a:xfrm>
            <a:off x="190675" y="832975"/>
            <a:ext cx="8731500" cy="42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Arial"/>
                <a:ea typeface="Arial"/>
                <a:cs typeface="Arial"/>
                <a:sym typeface="Arial"/>
              </a:rPr>
              <a:t>We extract the prosodic features as it captures the rhythm, intonation, and stress patterns in speech, which are critical for conveying emotions. Extracting the mean and maximum values of these features provides a way to</a:t>
            </a:r>
            <a:r>
              <a:rPr lang="en-GB" sz="1500">
                <a:latin typeface="Arial"/>
                <a:ea typeface="Arial"/>
                <a:cs typeface="Arial"/>
                <a:sym typeface="Arial"/>
              </a:rPr>
              <a:t> compute </a:t>
            </a:r>
            <a:r>
              <a:rPr lang="en-GB" sz="1500">
                <a:latin typeface="Arial"/>
                <a:ea typeface="Arial"/>
                <a:cs typeface="Arial"/>
                <a:sym typeface="Arial"/>
              </a:rPr>
              <a:t>speech characteristics over time and make them useful for predicting valence (positivity/negativity) and arousal (intensity of emotion).</a:t>
            </a:r>
            <a:endParaRPr sz="1500">
              <a:latin typeface="Arial"/>
              <a:ea typeface="Arial"/>
              <a:cs typeface="Arial"/>
              <a:sym typeface="Arial"/>
            </a:endParaRPr>
          </a:p>
          <a:p>
            <a:pPr indent="0" lvl="0" marL="0" rtl="0" algn="l">
              <a:spcBef>
                <a:spcPts val="1600"/>
              </a:spcBef>
              <a:spcAft>
                <a:spcPts val="0"/>
              </a:spcAft>
              <a:buNone/>
            </a:pPr>
            <a:r>
              <a:rPr lang="en-GB" sz="1600">
                <a:latin typeface="Arial"/>
                <a:ea typeface="Arial"/>
                <a:cs typeface="Arial"/>
                <a:sym typeface="Arial"/>
              </a:rPr>
              <a:t>1. Emotion Representation:-</a:t>
            </a:r>
            <a:endParaRPr sz="16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Prosody features, such as pitch (F0), energy (intensity), and speaking rate, are directly linked to how emotions are expressed in speech. </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For example:-  Excitement or anger might involve higher pitch and faster speaking rates and sadness might involve slower speech with lower energy.</a:t>
            </a:r>
            <a:endParaRPr sz="1500">
              <a:latin typeface="Arial"/>
              <a:ea typeface="Arial"/>
              <a:cs typeface="Arial"/>
              <a:sym typeface="Arial"/>
            </a:endParaRPr>
          </a:p>
          <a:p>
            <a:pPr indent="0" lvl="0" marL="0" rtl="0" algn="l">
              <a:spcBef>
                <a:spcPts val="1600"/>
              </a:spcBef>
              <a:spcAft>
                <a:spcPts val="0"/>
              </a:spcAft>
              <a:buNone/>
            </a:pPr>
            <a:r>
              <a:rPr lang="en-GB" sz="1600">
                <a:latin typeface="Arial"/>
                <a:ea typeface="Arial"/>
                <a:cs typeface="Arial"/>
                <a:sym typeface="Arial"/>
              </a:rPr>
              <a:t>2. Complementary to MFCCs:-</a:t>
            </a:r>
            <a:endParaRPr sz="16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While MFCCs capture the timbral (tone-related) characteristics, prosody focuses on the temporal and dynamic patterns of speech, providing a broader view of emotional expression.</a:t>
            </a:r>
            <a:endParaRPr sz="1500">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4"/>
          <p:cNvSpPr txBox="1"/>
          <p:nvPr>
            <p:ph type="title"/>
          </p:nvPr>
        </p:nvSpPr>
        <p:spPr>
          <a:xfrm>
            <a:off x="165600" y="419000"/>
            <a:ext cx="8856900" cy="50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200">
                <a:latin typeface="Arial"/>
                <a:ea typeface="Arial"/>
                <a:cs typeface="Arial"/>
                <a:sym typeface="Arial"/>
              </a:rPr>
              <a:t>Mean and Maximum of prosody features:-</a:t>
            </a:r>
            <a:endParaRPr b="1" sz="2200">
              <a:latin typeface="Arial"/>
              <a:ea typeface="Arial"/>
              <a:cs typeface="Arial"/>
              <a:sym typeface="Arial"/>
            </a:endParaRPr>
          </a:p>
        </p:txBody>
      </p:sp>
      <p:sp>
        <p:nvSpPr>
          <p:cNvPr id="328" name="Google Shape;328;p34"/>
          <p:cNvSpPr txBox="1"/>
          <p:nvPr>
            <p:ph idx="1" type="body"/>
          </p:nvPr>
        </p:nvSpPr>
        <p:spPr>
          <a:xfrm>
            <a:off x="165600" y="1021175"/>
            <a:ext cx="8856900" cy="400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latin typeface="Arial"/>
                <a:ea typeface="Arial"/>
                <a:cs typeface="Arial"/>
                <a:sym typeface="Arial"/>
              </a:rPr>
              <a:t>1. Mean Prosody Values:-</a:t>
            </a:r>
            <a:endParaRPr sz="16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It represent the average behavior of a feature over time.</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Example: A higher mean pitch might indicate a more excited or positive emotional state, while a lower mean pitch could signal calmness or sadness.</a:t>
            </a:r>
            <a:endParaRPr sz="1500">
              <a:latin typeface="Arial"/>
              <a:ea typeface="Arial"/>
              <a:cs typeface="Arial"/>
              <a:sym typeface="Arial"/>
            </a:endParaRPr>
          </a:p>
          <a:p>
            <a:pPr indent="0" lvl="0" marL="0" rtl="0" algn="l">
              <a:spcBef>
                <a:spcPts val="1600"/>
              </a:spcBef>
              <a:spcAft>
                <a:spcPts val="0"/>
              </a:spcAft>
              <a:buNone/>
            </a:pPr>
            <a:r>
              <a:rPr lang="en-GB" sz="1600">
                <a:latin typeface="Arial"/>
                <a:ea typeface="Arial"/>
                <a:cs typeface="Arial"/>
                <a:sym typeface="Arial"/>
              </a:rPr>
              <a:t>2. Maximum Prosody Values:-</a:t>
            </a:r>
            <a:endParaRPr sz="16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It c</a:t>
            </a:r>
            <a:r>
              <a:rPr lang="en-GB" sz="1500">
                <a:latin typeface="Arial"/>
                <a:ea typeface="Arial"/>
                <a:cs typeface="Arial"/>
                <a:sym typeface="Arial"/>
              </a:rPr>
              <a:t>aptures the most extreme (peak) expressions of a feature.</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Example: A high maximum energy might indicate moments of intense emotion or high arousal.</a:t>
            </a:r>
            <a:endParaRPr sz="1500">
              <a:latin typeface="Arial"/>
              <a:ea typeface="Arial"/>
              <a:cs typeface="Arial"/>
              <a:sym typeface="Arial"/>
            </a:endParaRPr>
          </a:p>
          <a:p>
            <a:pPr indent="0" lvl="0" marL="0" rtl="0" algn="l">
              <a:spcBef>
                <a:spcPts val="1600"/>
              </a:spcBef>
              <a:spcAft>
                <a:spcPts val="0"/>
              </a:spcAft>
              <a:buNone/>
            </a:pPr>
            <a:r>
              <a:rPr lang="en-GB" sz="1500">
                <a:latin typeface="Arial"/>
                <a:ea typeface="Arial"/>
                <a:cs typeface="Arial"/>
                <a:sym typeface="Arial"/>
              </a:rPr>
              <a:t>Prosody features can vary significantly within a single utterance.</a:t>
            </a:r>
            <a:r>
              <a:rPr lang="en-GB" sz="1500">
                <a:latin typeface="Arial"/>
                <a:ea typeface="Arial"/>
                <a:cs typeface="Arial"/>
                <a:sym typeface="Arial"/>
              </a:rPr>
              <a:t> Calculating statistical values like mean and max helps us to summarize the changing patterns in speech into a fixed-sized data, which make it easier to use in models.</a:t>
            </a:r>
            <a:endParaRPr sz="1500">
              <a:latin typeface="Arial"/>
              <a:ea typeface="Arial"/>
              <a:cs typeface="Arial"/>
              <a:sym typeface="Arial"/>
            </a:endParaRPr>
          </a:p>
          <a:p>
            <a:pPr indent="0" lvl="0" marL="0" rtl="0" algn="l">
              <a:spcBef>
                <a:spcPts val="1600"/>
              </a:spcBef>
              <a:spcAft>
                <a:spcPts val="1600"/>
              </a:spcAft>
              <a:buNone/>
            </a:pPr>
            <a:r>
              <a:t/>
            </a:r>
            <a:endParaRPr sz="1500">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5"/>
          <p:cNvSpPr txBox="1"/>
          <p:nvPr>
            <p:ph type="title"/>
          </p:nvPr>
        </p:nvSpPr>
        <p:spPr>
          <a:xfrm>
            <a:off x="178150" y="318650"/>
            <a:ext cx="8806800" cy="451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2200">
                <a:latin typeface="Arial"/>
                <a:ea typeface="Arial"/>
                <a:cs typeface="Arial"/>
                <a:sym typeface="Arial"/>
              </a:rPr>
              <a:t>Use in Valence and Arousal Prediction:-</a:t>
            </a:r>
            <a:endParaRPr/>
          </a:p>
        </p:txBody>
      </p:sp>
      <p:sp>
        <p:nvSpPr>
          <p:cNvPr id="334" name="Google Shape;334;p35"/>
          <p:cNvSpPr txBox="1"/>
          <p:nvPr>
            <p:ph idx="1" type="body"/>
          </p:nvPr>
        </p:nvSpPr>
        <p:spPr>
          <a:xfrm>
            <a:off x="178150" y="895725"/>
            <a:ext cx="8806800" cy="419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Arial"/>
                <a:ea typeface="Arial"/>
                <a:cs typeface="Arial"/>
                <a:sym typeface="Arial"/>
              </a:rPr>
              <a:t>1. Prosody Features to Valence Prediction</a:t>
            </a:r>
            <a:endParaRPr b="1" sz="16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Positive emotions (e.g., happiness) often have higher mean pitch and energy, with faster speech rates. </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Negative emotions (e.g., sadness) tend to have lower pitch and energy, with slower rates and longer pauses.</a:t>
            </a:r>
            <a:endParaRPr sz="1500">
              <a:latin typeface="Arial"/>
              <a:ea typeface="Arial"/>
              <a:cs typeface="Arial"/>
              <a:sym typeface="Arial"/>
            </a:endParaRPr>
          </a:p>
          <a:p>
            <a:pPr indent="0" lvl="0" marL="0" rtl="0" algn="l">
              <a:spcBef>
                <a:spcPts val="1600"/>
              </a:spcBef>
              <a:spcAft>
                <a:spcPts val="0"/>
              </a:spcAft>
              <a:buNone/>
            </a:pPr>
            <a:r>
              <a:rPr b="1" lang="en-GB" sz="1600">
                <a:latin typeface="Arial"/>
                <a:ea typeface="Arial"/>
                <a:cs typeface="Arial"/>
                <a:sym typeface="Arial"/>
              </a:rPr>
              <a:t>2. Prosody Features to Arousal Prediction</a:t>
            </a:r>
            <a:endParaRPr b="1" sz="16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High arousal emotions (e.g., anger, excitement) have higher maximum energy, larger pitch variations, and faster speech rates.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Low arousal emotions (e.g., calmness) have lower energy, steadier pitch, and slower speech rates.</a:t>
            </a:r>
            <a:endParaRPr sz="1500">
              <a:latin typeface="Arial"/>
              <a:ea typeface="Arial"/>
              <a:cs typeface="Arial"/>
              <a:sym typeface="Arial"/>
            </a:endParaRPr>
          </a:p>
          <a:p>
            <a:pPr indent="0" lvl="0" marL="0" rtl="0" algn="l">
              <a:spcBef>
                <a:spcPts val="1600"/>
              </a:spcBef>
              <a:spcAft>
                <a:spcPts val="1600"/>
              </a:spcAft>
              <a:buNone/>
            </a:pPr>
            <a:r>
              <a:rPr lang="en-GB" sz="1500">
                <a:latin typeface="Arial"/>
                <a:ea typeface="Arial"/>
                <a:cs typeface="Arial"/>
                <a:sym typeface="Arial"/>
              </a:rPr>
              <a:t>From prosody features into statistics like mean and max, we create consistent inputs for our models, which makes it easier to predict emotional states.</a:t>
            </a:r>
            <a:endParaRPr sz="1500">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90675" y="117925"/>
            <a:ext cx="8781600" cy="493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Arial"/>
                <a:ea typeface="Arial"/>
                <a:cs typeface="Arial"/>
                <a:sym typeface="Arial"/>
              </a:rPr>
              <a:t>Overview:</a:t>
            </a:r>
            <a:endParaRPr b="1">
              <a:latin typeface="Arial"/>
              <a:ea typeface="Arial"/>
              <a:cs typeface="Arial"/>
              <a:sym typeface="Arial"/>
            </a:endParaRPr>
          </a:p>
          <a:p>
            <a:pPr indent="0" lvl="0" marL="0" rtl="0" algn="l">
              <a:spcBef>
                <a:spcPts val="0"/>
              </a:spcBef>
              <a:spcAft>
                <a:spcPts val="0"/>
              </a:spcAft>
              <a:buNone/>
            </a:pPr>
            <a:r>
              <a:t/>
            </a:r>
            <a:endParaRPr b="1" sz="1500">
              <a:latin typeface="Arial"/>
              <a:ea typeface="Arial"/>
              <a:cs typeface="Arial"/>
              <a:sym typeface="Arial"/>
            </a:endParaRPr>
          </a:p>
          <a:p>
            <a:pPr indent="0" lvl="0" marL="0" rtl="0" algn="l">
              <a:spcBef>
                <a:spcPts val="0"/>
              </a:spcBef>
              <a:spcAft>
                <a:spcPts val="0"/>
              </a:spcAft>
              <a:buNone/>
            </a:pPr>
            <a:r>
              <a:rPr lang="en-GB" sz="1600">
                <a:latin typeface="Arial"/>
                <a:ea typeface="Arial"/>
                <a:cs typeface="Arial"/>
                <a:sym typeface="Arial"/>
              </a:rPr>
              <a:t>1. </a:t>
            </a:r>
            <a:r>
              <a:rPr lang="en-GB" sz="1600">
                <a:latin typeface="Arial"/>
                <a:ea typeface="Arial"/>
                <a:cs typeface="Arial"/>
                <a:sym typeface="Arial"/>
              </a:rPr>
              <a:t>Objective</a:t>
            </a:r>
            <a:endParaRPr sz="1600">
              <a:latin typeface="Arial"/>
              <a:ea typeface="Arial"/>
              <a:cs typeface="Arial"/>
              <a:sym typeface="Arial"/>
            </a:endParaRPr>
          </a:p>
          <a:p>
            <a:pPr indent="0" lvl="0" marL="0" rtl="0" algn="l">
              <a:spcBef>
                <a:spcPts val="0"/>
              </a:spcBef>
              <a:spcAft>
                <a:spcPts val="0"/>
              </a:spcAft>
              <a:buNone/>
            </a:pPr>
            <a:r>
              <a:rPr lang="en-GB" sz="1600">
                <a:latin typeface="Arial"/>
                <a:ea typeface="Arial"/>
                <a:cs typeface="Arial"/>
                <a:sym typeface="Arial"/>
              </a:rPr>
              <a:t>2. Work Done</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Extracted acoustic and linguistic features at low level (frames and words)</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Aggregated features to utterance level</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Concatenated the acoustic and linguistic vectors to obtain input  </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Used EmoEvaluation data to train the SVR model and predict valence and arousal.</a:t>
            </a:r>
            <a:endParaRPr sz="1600">
              <a:latin typeface="Arial"/>
              <a:ea typeface="Arial"/>
              <a:cs typeface="Arial"/>
              <a:sym typeface="Arial"/>
            </a:endParaRPr>
          </a:p>
          <a:p>
            <a:pPr indent="0" lvl="0" marL="0" rtl="0" algn="l">
              <a:spcBef>
                <a:spcPts val="0"/>
              </a:spcBef>
              <a:spcAft>
                <a:spcPts val="0"/>
              </a:spcAft>
              <a:buNone/>
            </a:pPr>
            <a:r>
              <a:rPr lang="en-GB" sz="1600">
                <a:latin typeface="Arial"/>
                <a:ea typeface="Arial"/>
                <a:cs typeface="Arial"/>
                <a:sym typeface="Arial"/>
              </a:rPr>
              <a:t>3. </a:t>
            </a:r>
            <a:r>
              <a:rPr lang="en-GB" sz="1600">
                <a:latin typeface="Arial"/>
                <a:ea typeface="Arial"/>
                <a:cs typeface="Arial"/>
                <a:sym typeface="Arial"/>
              </a:rPr>
              <a:t>Result and analysis</a:t>
            </a:r>
            <a:endParaRPr sz="1600">
              <a:latin typeface="Arial"/>
              <a:ea typeface="Arial"/>
              <a:cs typeface="Arial"/>
              <a:sym typeface="Arial"/>
            </a:endParaRPr>
          </a:p>
          <a:p>
            <a:pPr indent="0" lvl="0" marL="0" rtl="0" algn="l">
              <a:spcBef>
                <a:spcPts val="0"/>
              </a:spcBef>
              <a:spcAft>
                <a:spcPts val="0"/>
              </a:spcAft>
              <a:buNone/>
            </a:pPr>
            <a:r>
              <a:rPr lang="en-GB" sz="1600">
                <a:latin typeface="Arial"/>
                <a:ea typeface="Arial"/>
                <a:cs typeface="Arial"/>
                <a:sym typeface="Arial"/>
              </a:rPr>
              <a:t>4. Detailed a</a:t>
            </a:r>
            <a:r>
              <a:rPr lang="en-GB" sz="1600">
                <a:latin typeface="Arial"/>
                <a:ea typeface="Arial"/>
                <a:cs typeface="Arial"/>
                <a:sym typeface="Arial"/>
              </a:rPr>
              <a:t>coustic Feature</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MFCC, Prosody, Emobase feature sets (mean and maximum)</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Their use in Valence and arousal</a:t>
            </a:r>
            <a:endParaRPr sz="1600">
              <a:latin typeface="Arial"/>
              <a:ea typeface="Arial"/>
              <a:cs typeface="Arial"/>
              <a:sym typeface="Arial"/>
            </a:endParaRPr>
          </a:p>
          <a:p>
            <a:pPr indent="0" lvl="0" marL="0" rtl="0" algn="l">
              <a:spcBef>
                <a:spcPts val="0"/>
              </a:spcBef>
              <a:spcAft>
                <a:spcPts val="0"/>
              </a:spcAft>
              <a:buNone/>
            </a:pPr>
            <a:r>
              <a:rPr lang="en-GB" sz="1600">
                <a:latin typeface="Arial"/>
                <a:ea typeface="Arial"/>
                <a:cs typeface="Arial"/>
                <a:sym typeface="Arial"/>
              </a:rPr>
              <a:t>5. Detailed linguistic Feature</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Direct sentence embeddings using BERT</a:t>
            </a:r>
            <a:endParaRPr sz="1600">
              <a:latin typeface="Arial"/>
              <a:ea typeface="Arial"/>
              <a:cs typeface="Arial"/>
              <a:sym typeface="Arial"/>
            </a:endParaRPr>
          </a:p>
          <a:p>
            <a:pPr indent="-330200" lvl="0" marL="457200" rtl="0" algn="l">
              <a:spcBef>
                <a:spcPts val="0"/>
              </a:spcBef>
              <a:spcAft>
                <a:spcPts val="0"/>
              </a:spcAft>
              <a:buSzPts val="1600"/>
              <a:buFont typeface="Arial"/>
              <a:buChar char="●"/>
            </a:pPr>
            <a:r>
              <a:rPr lang="en-GB" sz="1600">
                <a:latin typeface="Arial"/>
                <a:ea typeface="Arial"/>
                <a:cs typeface="Arial"/>
                <a:sym typeface="Arial"/>
              </a:rPr>
              <a:t>Pretrained word embeddings that were aggregated for each sentence</a:t>
            </a:r>
            <a:endParaRPr sz="1600">
              <a:latin typeface="Arial"/>
              <a:ea typeface="Arial"/>
              <a:cs typeface="Arial"/>
              <a:sym typeface="Arial"/>
            </a:endParaRPr>
          </a:p>
          <a:p>
            <a:pPr indent="-330200" lvl="1" marL="914400" rtl="0" algn="l">
              <a:spcBef>
                <a:spcPts val="0"/>
              </a:spcBef>
              <a:spcAft>
                <a:spcPts val="0"/>
              </a:spcAft>
              <a:buSzPts val="1600"/>
              <a:buFont typeface="Arial"/>
              <a:buChar char="○"/>
            </a:pPr>
            <a:r>
              <a:rPr lang="en-GB" sz="1600">
                <a:latin typeface="Arial"/>
                <a:ea typeface="Arial"/>
                <a:cs typeface="Arial"/>
                <a:sym typeface="Arial"/>
              </a:rPr>
              <a:t>Word2Vec</a:t>
            </a:r>
            <a:endParaRPr sz="1600">
              <a:latin typeface="Arial"/>
              <a:ea typeface="Arial"/>
              <a:cs typeface="Arial"/>
              <a:sym typeface="Arial"/>
            </a:endParaRPr>
          </a:p>
          <a:p>
            <a:pPr indent="-330200" lvl="1" marL="914400" rtl="0" algn="l">
              <a:spcBef>
                <a:spcPts val="0"/>
              </a:spcBef>
              <a:spcAft>
                <a:spcPts val="0"/>
              </a:spcAft>
              <a:buSzPts val="1600"/>
              <a:buFont typeface="Arial"/>
              <a:buChar char="○"/>
            </a:pPr>
            <a:r>
              <a:rPr lang="en-GB" sz="1600">
                <a:latin typeface="Arial"/>
                <a:ea typeface="Arial"/>
                <a:cs typeface="Arial"/>
                <a:sym typeface="Arial"/>
              </a:rPr>
              <a:t>Fasttext</a:t>
            </a:r>
            <a:endParaRPr sz="1600">
              <a:latin typeface="Arial"/>
              <a:ea typeface="Arial"/>
              <a:cs typeface="Arial"/>
              <a:sym typeface="Arial"/>
            </a:endParaRPr>
          </a:p>
          <a:p>
            <a:pPr indent="-330200" lvl="1" marL="914400" rtl="0" algn="l">
              <a:spcBef>
                <a:spcPts val="0"/>
              </a:spcBef>
              <a:spcAft>
                <a:spcPts val="0"/>
              </a:spcAft>
              <a:buSzPts val="1600"/>
              <a:buFont typeface="Arial"/>
              <a:buChar char="○"/>
            </a:pPr>
            <a:r>
              <a:rPr lang="en-GB" sz="1600">
                <a:latin typeface="Arial"/>
                <a:ea typeface="Arial"/>
                <a:cs typeface="Arial"/>
                <a:sym typeface="Arial"/>
              </a:rPr>
              <a:t>Glove</a:t>
            </a:r>
            <a:endParaRPr sz="1600">
              <a:latin typeface="Arial"/>
              <a:ea typeface="Arial"/>
              <a:cs typeface="Arial"/>
              <a:sym typeface="Arial"/>
            </a:endParaRPr>
          </a:p>
          <a:p>
            <a:pPr indent="0" lvl="0" marL="0" rtl="0" algn="l">
              <a:spcBef>
                <a:spcPts val="0"/>
              </a:spcBef>
              <a:spcAft>
                <a:spcPts val="0"/>
              </a:spcAft>
              <a:buNone/>
            </a:pPr>
            <a:r>
              <a:rPr lang="en-GB" sz="1600">
                <a:latin typeface="Arial"/>
                <a:ea typeface="Arial"/>
                <a:cs typeface="Arial"/>
                <a:sym typeface="Arial"/>
              </a:rPr>
              <a:t>6. Future Scope</a:t>
            </a:r>
            <a:endParaRPr sz="1600">
              <a:latin typeface="Arial"/>
              <a:ea typeface="Arial"/>
              <a:cs typeface="Arial"/>
              <a:sym typeface="Arial"/>
            </a:endParaRPr>
          </a:p>
          <a:p>
            <a:pPr indent="0" lvl="0" marL="0" rtl="0" algn="l">
              <a:spcBef>
                <a:spcPts val="0"/>
              </a:spcBef>
              <a:spcAft>
                <a:spcPts val="0"/>
              </a:spcAft>
              <a:buNone/>
            </a:pPr>
            <a:r>
              <a:t/>
            </a:r>
            <a:endParaRPr sz="1500">
              <a:latin typeface="Arial"/>
              <a:ea typeface="Arial"/>
              <a:cs typeface="Arial"/>
              <a:sym typeface="Arial"/>
            </a:endParaRPr>
          </a:p>
          <a:p>
            <a:pPr indent="0" lvl="0" marL="0" rtl="0" algn="l">
              <a:spcBef>
                <a:spcPts val="0"/>
              </a:spcBef>
              <a:spcAft>
                <a:spcPts val="0"/>
              </a:spcAft>
              <a:buNone/>
            </a:pPr>
            <a:r>
              <a:t/>
            </a:r>
            <a:endParaRPr sz="1500">
              <a:latin typeface="Arial"/>
              <a:ea typeface="Arial"/>
              <a:cs typeface="Arial"/>
              <a:sym typeface="Arial"/>
            </a:endParaRPr>
          </a:p>
          <a:p>
            <a:pPr indent="0" lvl="0" marL="0" rtl="0" algn="l">
              <a:spcBef>
                <a:spcPts val="0"/>
              </a:spcBef>
              <a:spcAft>
                <a:spcPts val="0"/>
              </a:spcAft>
              <a:buNone/>
            </a:pPr>
            <a:r>
              <a:t/>
            </a:r>
            <a:endParaRPr sz="1500">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6"/>
          <p:cNvSpPr txBox="1"/>
          <p:nvPr>
            <p:ph type="title"/>
          </p:nvPr>
        </p:nvSpPr>
        <p:spPr>
          <a:xfrm>
            <a:off x="554500" y="268475"/>
            <a:ext cx="8166900" cy="56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600">
                <a:latin typeface="Arial"/>
                <a:ea typeface="Arial"/>
                <a:cs typeface="Arial"/>
                <a:sym typeface="Arial"/>
              </a:rPr>
              <a:t>3</a:t>
            </a:r>
            <a:r>
              <a:rPr b="1" lang="en-GB" sz="2600">
                <a:latin typeface="Arial"/>
                <a:ea typeface="Arial"/>
                <a:cs typeface="Arial"/>
                <a:sym typeface="Arial"/>
              </a:rPr>
              <a:t>. Emobase</a:t>
            </a:r>
            <a:endParaRPr b="1" sz="2600">
              <a:latin typeface="Arial"/>
              <a:ea typeface="Arial"/>
              <a:cs typeface="Arial"/>
              <a:sym typeface="Arial"/>
            </a:endParaRPr>
          </a:p>
        </p:txBody>
      </p:sp>
      <p:sp>
        <p:nvSpPr>
          <p:cNvPr id="340" name="Google Shape;340;p36"/>
          <p:cNvSpPr txBox="1"/>
          <p:nvPr>
            <p:ph idx="1" type="body"/>
          </p:nvPr>
        </p:nvSpPr>
        <p:spPr>
          <a:xfrm>
            <a:off x="554500" y="1121525"/>
            <a:ext cx="8166900" cy="355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Arial"/>
                <a:ea typeface="Arial"/>
                <a:cs typeface="Arial"/>
                <a:sym typeface="Arial"/>
              </a:rPr>
              <a:t>EmoBase is a feature set designed for analyzing emotional expressions in speech. It includes a comprehensive range of acoustic features such as:</a:t>
            </a:r>
            <a:endParaRPr sz="15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MFCCs: Capture spectral properties aligned with human hearing.</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Pitch (F0): Reflects intonation patterns linked to emotions.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Energy: Indicates intensity, useful for detecting arousal levels.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Duration and Tempo: Capture speech rate and pauses, relevant for emotional context.</a:t>
            </a:r>
            <a:endParaRPr sz="1500">
              <a:latin typeface="Arial"/>
              <a:ea typeface="Arial"/>
              <a:cs typeface="Arial"/>
              <a:sym typeface="Arial"/>
            </a:endParaRPr>
          </a:p>
          <a:p>
            <a:pPr indent="0" lvl="0" marL="0" rtl="0" algn="l">
              <a:spcBef>
                <a:spcPts val="1600"/>
              </a:spcBef>
              <a:spcAft>
                <a:spcPts val="0"/>
              </a:spcAft>
              <a:buNone/>
            </a:pPr>
            <a:r>
              <a:rPr lang="en-GB" sz="1500">
                <a:latin typeface="Arial"/>
                <a:ea typeface="Arial"/>
                <a:cs typeface="Arial"/>
                <a:sym typeface="Arial"/>
              </a:rPr>
              <a:t>EmoBase is widely used in emotion recognition tasks because it provides a rich set of features for modeling emotional states like valence and arousal.</a:t>
            </a:r>
            <a:endParaRPr sz="1500">
              <a:latin typeface="Arial"/>
              <a:ea typeface="Arial"/>
              <a:cs typeface="Arial"/>
              <a:sym typeface="Arial"/>
            </a:endParaRPr>
          </a:p>
          <a:p>
            <a:pPr indent="0" lvl="0" marL="0" rtl="0" algn="l">
              <a:spcBef>
                <a:spcPts val="1600"/>
              </a:spcBef>
              <a:spcAft>
                <a:spcPts val="1600"/>
              </a:spcAft>
              <a:buNone/>
            </a:pPr>
            <a:r>
              <a:t/>
            </a:r>
            <a:endParaRPr sz="1500">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37"/>
          <p:cNvSpPr txBox="1"/>
          <p:nvPr>
            <p:ph type="title"/>
          </p:nvPr>
        </p:nvSpPr>
        <p:spPr>
          <a:xfrm>
            <a:off x="265850" y="281000"/>
            <a:ext cx="8656200" cy="45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600">
                <a:latin typeface="Arial"/>
                <a:ea typeface="Arial"/>
                <a:cs typeface="Arial"/>
                <a:sym typeface="Arial"/>
              </a:rPr>
              <a:t>Detailed Linguistic Features:-</a:t>
            </a:r>
            <a:endParaRPr b="1" sz="2200">
              <a:latin typeface="Arial"/>
              <a:ea typeface="Arial"/>
              <a:cs typeface="Arial"/>
              <a:sym typeface="Arial"/>
            </a:endParaRPr>
          </a:p>
        </p:txBody>
      </p:sp>
      <p:sp>
        <p:nvSpPr>
          <p:cNvPr id="346" name="Google Shape;346;p37"/>
          <p:cNvSpPr txBox="1"/>
          <p:nvPr>
            <p:ph idx="1" type="body"/>
          </p:nvPr>
        </p:nvSpPr>
        <p:spPr>
          <a:xfrm>
            <a:off x="265950" y="820450"/>
            <a:ext cx="8656200" cy="4252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2200">
                <a:latin typeface="Arial"/>
                <a:ea typeface="Arial"/>
                <a:cs typeface="Arial"/>
                <a:sym typeface="Arial"/>
              </a:rPr>
              <a:t>1. BERT </a:t>
            </a:r>
            <a:r>
              <a:rPr b="1" lang="en-GB" sz="1700">
                <a:latin typeface="Arial"/>
                <a:ea typeface="Arial"/>
                <a:cs typeface="Arial"/>
                <a:sym typeface="Arial"/>
              </a:rPr>
              <a:t>(</a:t>
            </a:r>
            <a:r>
              <a:rPr lang="en-GB" sz="1700">
                <a:latin typeface="Arial"/>
                <a:ea typeface="Arial"/>
                <a:cs typeface="Arial"/>
                <a:sym typeface="Arial"/>
              </a:rPr>
              <a:t>Bidirectional Encoder Representations from Transformers)</a:t>
            </a:r>
            <a:endParaRPr sz="1700">
              <a:latin typeface="Arial"/>
              <a:ea typeface="Arial"/>
              <a:cs typeface="Arial"/>
              <a:sym typeface="Arial"/>
            </a:endParaRPr>
          </a:p>
          <a:p>
            <a:pPr indent="0" lvl="0" marL="0" rtl="0" algn="l">
              <a:spcBef>
                <a:spcPts val="1200"/>
              </a:spcBef>
              <a:spcAft>
                <a:spcPts val="0"/>
              </a:spcAft>
              <a:buNone/>
            </a:pPr>
            <a:r>
              <a:rPr lang="en-GB" sz="1500">
                <a:latin typeface="Arial"/>
                <a:ea typeface="Arial"/>
                <a:cs typeface="Arial"/>
                <a:sym typeface="Arial"/>
              </a:rPr>
              <a:t>We use BERT to extract linguistic features because it captures the meaning of words and their context within sentences, making it highly effective for predicting valence (positivity/negativity) and arousal (emotional intensity) in text-based emotion analysis.</a:t>
            </a:r>
            <a:endParaRPr sz="1500">
              <a:latin typeface="Arial"/>
              <a:ea typeface="Arial"/>
              <a:cs typeface="Arial"/>
              <a:sym typeface="Arial"/>
            </a:endParaRPr>
          </a:p>
          <a:p>
            <a:pPr indent="0" lvl="0" marL="0" rtl="0" algn="l">
              <a:spcBef>
                <a:spcPts val="1200"/>
              </a:spcBef>
              <a:spcAft>
                <a:spcPts val="0"/>
              </a:spcAft>
              <a:buNone/>
            </a:pPr>
            <a:r>
              <a:rPr b="1" lang="en-GB" sz="1500">
                <a:latin typeface="Arial"/>
                <a:ea typeface="Arial"/>
                <a:cs typeface="Arial"/>
                <a:sym typeface="Arial"/>
              </a:rPr>
              <a:t>Why Use BERT for Extracting Linguistic Features?</a:t>
            </a:r>
            <a:endParaRPr b="1" sz="15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Contextual Understanding: BERT understands a word's meaning based on surrounding words, capturing subtle differences like "fine" in "I am fine" vs. "I am fine!".</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Bidirectional Encoding: It reads text both ways, capturing richer meanings than one-directional models.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Pre-Trained Knowledge: Trained on large datasets, it recognizes common emotional patterns.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Versatility: Extracts features at word, sentence, or document levels, adapting to various emotion analysis needs.</a:t>
            </a:r>
            <a:endParaRPr sz="1500">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8"/>
          <p:cNvSpPr txBox="1"/>
          <p:nvPr>
            <p:ph idx="1" type="body"/>
          </p:nvPr>
        </p:nvSpPr>
        <p:spPr>
          <a:xfrm>
            <a:off x="178150" y="155550"/>
            <a:ext cx="8806800" cy="493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200">
                <a:latin typeface="Arial"/>
                <a:ea typeface="Arial"/>
                <a:cs typeface="Arial"/>
                <a:sym typeface="Arial"/>
              </a:rPr>
              <a:t>Use in Valence and Arousal Prediction:-</a:t>
            </a:r>
            <a:endParaRPr b="1" sz="1500">
              <a:latin typeface="Arial"/>
              <a:ea typeface="Arial"/>
              <a:cs typeface="Arial"/>
              <a:sym typeface="Arial"/>
            </a:endParaRPr>
          </a:p>
          <a:p>
            <a:pPr indent="0" lvl="0" marL="0" rtl="0" algn="l">
              <a:spcBef>
                <a:spcPts val="1600"/>
              </a:spcBef>
              <a:spcAft>
                <a:spcPts val="0"/>
              </a:spcAft>
              <a:buNone/>
            </a:pPr>
            <a:r>
              <a:rPr b="1" lang="en-GB" sz="1500">
                <a:latin typeface="Arial"/>
                <a:ea typeface="Arial"/>
                <a:cs typeface="Arial"/>
                <a:sym typeface="Arial"/>
              </a:rPr>
              <a:t>1. </a:t>
            </a:r>
            <a:r>
              <a:rPr b="1" lang="en-GB" sz="1500">
                <a:latin typeface="Arial"/>
                <a:ea typeface="Arial"/>
                <a:cs typeface="Arial"/>
                <a:sym typeface="Arial"/>
              </a:rPr>
              <a:t>Valence Prediction:</a:t>
            </a:r>
            <a:endParaRPr b="1"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Captures emotional tone in context, e.g., "I loved the movie!" (high valence) vs. "The movie was terrible." (low valence).</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Detects nuances like sarcasm, e.g., "Oh great, another traffic jam." (negative sarcasm).</a:t>
            </a:r>
            <a:endParaRPr sz="1500">
              <a:latin typeface="Arial"/>
              <a:ea typeface="Arial"/>
              <a:cs typeface="Arial"/>
              <a:sym typeface="Arial"/>
            </a:endParaRPr>
          </a:p>
          <a:p>
            <a:pPr indent="0" lvl="0" marL="0" rtl="0" algn="l">
              <a:spcBef>
                <a:spcPts val="1000"/>
              </a:spcBef>
              <a:spcAft>
                <a:spcPts val="0"/>
              </a:spcAft>
              <a:buNone/>
            </a:pPr>
            <a:r>
              <a:rPr b="1" lang="en-GB" sz="1500">
                <a:latin typeface="Arial"/>
                <a:ea typeface="Arial"/>
                <a:cs typeface="Arial"/>
                <a:sym typeface="Arial"/>
              </a:rPr>
              <a:t>2. Arousal Prediction:</a:t>
            </a:r>
            <a:endParaRPr b="1"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Identifies emotional intensity, e.g., "I’m so excited!" (high arousal) vs. "I feel calm." (low arousal).</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Tracks changes in intensity, e.g., "It started slow but got exciting by the end."</a:t>
            </a:r>
            <a:endParaRPr sz="1500">
              <a:latin typeface="Arial"/>
              <a:ea typeface="Arial"/>
              <a:cs typeface="Arial"/>
              <a:sym typeface="Arial"/>
            </a:endParaRPr>
          </a:p>
          <a:p>
            <a:pPr indent="0" lvl="0" marL="0" rtl="0" algn="l">
              <a:spcBef>
                <a:spcPts val="1600"/>
              </a:spcBef>
              <a:spcAft>
                <a:spcPts val="0"/>
              </a:spcAft>
              <a:buNone/>
            </a:pPr>
            <a:r>
              <a:rPr b="1" lang="en-GB" sz="1500">
                <a:latin typeface="Arial"/>
                <a:ea typeface="Arial"/>
                <a:cs typeface="Arial"/>
                <a:sym typeface="Arial"/>
              </a:rPr>
              <a:t>Advantages of Using BERT:</a:t>
            </a:r>
            <a:r>
              <a:rPr lang="en-GB" sz="1500">
                <a:latin typeface="Arial"/>
                <a:ea typeface="Arial"/>
                <a:cs typeface="Arial"/>
                <a:sym typeface="Arial"/>
              </a:rPr>
              <a:t> </a:t>
            </a:r>
            <a:endParaRPr sz="15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Handles word ambiguity based on context.</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Works well for both short and long texts.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Can be fine-tuned for accurate emotion prediction.</a:t>
            </a:r>
            <a:endParaRPr sz="1500">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39"/>
          <p:cNvSpPr txBox="1"/>
          <p:nvPr>
            <p:ph type="title"/>
          </p:nvPr>
        </p:nvSpPr>
        <p:spPr>
          <a:xfrm>
            <a:off x="441600" y="393750"/>
            <a:ext cx="7894800" cy="62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000">
                <a:latin typeface="Arial"/>
                <a:ea typeface="Arial"/>
                <a:cs typeface="Arial"/>
                <a:sym typeface="Arial"/>
              </a:rPr>
              <a:t>MiniLM-L6-v2 and MPNet-base-v2:</a:t>
            </a:r>
            <a:endParaRPr b="1" sz="2000">
              <a:latin typeface="Arial"/>
              <a:ea typeface="Arial"/>
              <a:cs typeface="Arial"/>
              <a:sym typeface="Arial"/>
            </a:endParaRPr>
          </a:p>
          <a:p>
            <a:pPr indent="0" lvl="0" marL="0" rtl="0" algn="l">
              <a:spcBef>
                <a:spcPts val="1600"/>
              </a:spcBef>
              <a:spcAft>
                <a:spcPts val="0"/>
              </a:spcAft>
              <a:buNone/>
            </a:pPr>
            <a:r>
              <a:t/>
            </a:r>
            <a:endParaRPr b="1" sz="2000">
              <a:latin typeface="Arial"/>
              <a:ea typeface="Arial"/>
              <a:cs typeface="Arial"/>
              <a:sym typeface="Arial"/>
            </a:endParaRPr>
          </a:p>
        </p:txBody>
      </p:sp>
      <p:sp>
        <p:nvSpPr>
          <p:cNvPr id="357" name="Google Shape;357;p39"/>
          <p:cNvSpPr txBox="1"/>
          <p:nvPr>
            <p:ph idx="1" type="body"/>
          </p:nvPr>
        </p:nvSpPr>
        <p:spPr>
          <a:xfrm>
            <a:off x="441600" y="1021050"/>
            <a:ext cx="8191800" cy="401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Arial"/>
                <a:ea typeface="Arial"/>
                <a:cs typeface="Arial"/>
                <a:sym typeface="Arial"/>
              </a:rPr>
              <a:t>1. </a:t>
            </a:r>
            <a:r>
              <a:rPr lang="en-GB" sz="1500">
                <a:latin typeface="Arial"/>
                <a:ea typeface="Arial"/>
                <a:cs typeface="Arial"/>
                <a:sym typeface="Arial"/>
              </a:rPr>
              <a:t>Size and Speed</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MiniLM-L6-v2: Small (6 layers), faster, and memory-efficient.</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MPNet-base-v2: Larger (12 layers), slower but more powerful.</a:t>
            </a:r>
            <a:endParaRPr sz="1500">
              <a:latin typeface="Arial"/>
              <a:ea typeface="Arial"/>
              <a:cs typeface="Arial"/>
              <a:sym typeface="Arial"/>
            </a:endParaRPr>
          </a:p>
          <a:p>
            <a:pPr indent="0" lvl="0" marL="0" rtl="0" algn="l">
              <a:spcBef>
                <a:spcPts val="1600"/>
              </a:spcBef>
              <a:spcAft>
                <a:spcPts val="0"/>
              </a:spcAft>
              <a:buNone/>
            </a:pPr>
            <a:r>
              <a:rPr lang="en-GB" sz="1500">
                <a:latin typeface="Arial"/>
                <a:ea typeface="Arial"/>
                <a:cs typeface="Arial"/>
                <a:sym typeface="Arial"/>
              </a:rPr>
              <a:t>2. Training Approach</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MiniLM: Uses distillation for efficiency.</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MPNet: Combines masked and permuted language modeling for better context.</a:t>
            </a:r>
            <a:endParaRPr sz="1500">
              <a:latin typeface="Arial"/>
              <a:ea typeface="Arial"/>
              <a:cs typeface="Arial"/>
              <a:sym typeface="Arial"/>
            </a:endParaRPr>
          </a:p>
          <a:p>
            <a:pPr indent="0" lvl="0" marL="0" rtl="0" algn="l">
              <a:spcBef>
                <a:spcPts val="1600"/>
              </a:spcBef>
              <a:spcAft>
                <a:spcPts val="0"/>
              </a:spcAft>
              <a:buNone/>
            </a:pPr>
            <a:r>
              <a:rPr lang="en-GB" sz="1500">
                <a:latin typeface="Arial"/>
                <a:ea typeface="Arial"/>
                <a:cs typeface="Arial"/>
                <a:sym typeface="Arial"/>
              </a:rPr>
              <a:t>3. Performance</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MiniLM: Good for quick tasks with limited resources.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MPNet: Better for high-accuracy tasks needing deep language understanding.</a:t>
            </a:r>
            <a:endParaRPr sz="1500">
              <a:latin typeface="Arial"/>
              <a:ea typeface="Arial"/>
              <a:cs typeface="Arial"/>
              <a:sym typeface="Arial"/>
            </a:endParaRPr>
          </a:p>
          <a:p>
            <a:pPr indent="0" lvl="0" marL="0" rtl="0" algn="l">
              <a:spcBef>
                <a:spcPts val="1600"/>
              </a:spcBef>
              <a:spcAft>
                <a:spcPts val="0"/>
              </a:spcAft>
              <a:buNone/>
            </a:pPr>
            <a:r>
              <a:rPr lang="en-GB" sz="1500">
                <a:latin typeface="Arial"/>
                <a:ea typeface="Arial"/>
                <a:cs typeface="Arial"/>
                <a:sym typeface="Arial"/>
              </a:rPr>
              <a:t>4. Use Cases: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MiniLM: Real-time or mobile apps.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MPNet: Advanced semantic tasks like document s</a:t>
            </a:r>
            <a:r>
              <a:rPr lang="en-GB" sz="1500">
                <a:latin typeface="Arial"/>
                <a:ea typeface="Arial"/>
                <a:cs typeface="Arial"/>
                <a:sym typeface="Arial"/>
              </a:rPr>
              <a:t>earch.</a:t>
            </a:r>
            <a:endParaRPr sz="1500">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0"/>
          <p:cNvSpPr txBox="1"/>
          <p:nvPr>
            <p:ph idx="1" type="body"/>
          </p:nvPr>
        </p:nvSpPr>
        <p:spPr>
          <a:xfrm>
            <a:off x="265950" y="281950"/>
            <a:ext cx="8656200" cy="4729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2200">
                <a:latin typeface="Arial"/>
                <a:ea typeface="Arial"/>
                <a:cs typeface="Arial"/>
                <a:sym typeface="Arial"/>
              </a:rPr>
              <a:t>2</a:t>
            </a:r>
            <a:r>
              <a:rPr b="1" lang="en-GB" sz="2200">
                <a:latin typeface="Arial"/>
                <a:ea typeface="Arial"/>
                <a:cs typeface="Arial"/>
                <a:sym typeface="Arial"/>
              </a:rPr>
              <a:t>. Word2Vec</a:t>
            </a:r>
            <a:endParaRPr b="1" sz="2200">
              <a:latin typeface="Arial"/>
              <a:ea typeface="Arial"/>
              <a:cs typeface="Arial"/>
              <a:sym typeface="Arial"/>
            </a:endParaRPr>
          </a:p>
          <a:p>
            <a:pPr indent="0" lvl="0" marL="0" rtl="0" algn="l">
              <a:lnSpc>
                <a:spcPct val="100000"/>
              </a:lnSpc>
              <a:spcBef>
                <a:spcPts val="0"/>
              </a:spcBef>
              <a:spcAft>
                <a:spcPts val="0"/>
              </a:spcAft>
              <a:buNone/>
            </a:pPr>
            <a:r>
              <a:t/>
            </a:r>
            <a:endParaRPr sz="1500">
              <a:latin typeface="Arial"/>
              <a:ea typeface="Arial"/>
              <a:cs typeface="Arial"/>
              <a:sym typeface="Arial"/>
            </a:endParaRPr>
          </a:p>
          <a:p>
            <a:pPr indent="0" lvl="0" marL="0" rtl="0" algn="l">
              <a:lnSpc>
                <a:spcPct val="100000"/>
              </a:lnSpc>
              <a:spcBef>
                <a:spcPts val="0"/>
              </a:spcBef>
              <a:spcAft>
                <a:spcPts val="0"/>
              </a:spcAft>
              <a:buNone/>
            </a:pPr>
            <a:r>
              <a:rPr lang="en-GB" sz="1500">
                <a:latin typeface="Arial"/>
                <a:ea typeface="Arial"/>
                <a:cs typeface="Arial"/>
                <a:sym typeface="Arial"/>
              </a:rPr>
              <a:t>Word2Vec converts words into numerical vectors that capture their meanings and relationships, helping predict valence and arousal by clustering words with similar emotions.</a:t>
            </a:r>
            <a:endParaRPr sz="1500">
              <a:latin typeface="Arial"/>
              <a:ea typeface="Arial"/>
              <a:cs typeface="Arial"/>
              <a:sym typeface="Arial"/>
            </a:endParaRPr>
          </a:p>
          <a:p>
            <a:pPr indent="0" lvl="0" marL="0" rtl="0" algn="l">
              <a:spcBef>
                <a:spcPts val="1200"/>
              </a:spcBef>
              <a:spcAft>
                <a:spcPts val="0"/>
              </a:spcAft>
              <a:buNone/>
            </a:pPr>
            <a:r>
              <a:rPr b="1" lang="en-GB" sz="1500">
                <a:latin typeface="Arial"/>
                <a:ea typeface="Arial"/>
                <a:cs typeface="Arial"/>
                <a:sym typeface="Arial"/>
              </a:rPr>
              <a:t>Why Use Word2Vec for Extracting Linguistic Features?</a:t>
            </a:r>
            <a:endParaRPr b="1" sz="1500">
              <a:latin typeface="Arial"/>
              <a:ea typeface="Arial"/>
              <a:cs typeface="Arial"/>
              <a:sym typeface="Arial"/>
            </a:endParaRPr>
          </a:p>
          <a:p>
            <a:pPr indent="-323850" lvl="0" marL="457200" rtl="0" algn="l">
              <a:spcBef>
                <a:spcPts val="1200"/>
              </a:spcBef>
              <a:spcAft>
                <a:spcPts val="0"/>
              </a:spcAft>
              <a:buSzPts val="1500"/>
              <a:buFont typeface="Arial"/>
              <a:buChar char="❖"/>
            </a:pPr>
            <a:r>
              <a:rPr b="1" lang="en-GB" sz="1500">
                <a:latin typeface="Arial"/>
                <a:ea typeface="Arial"/>
                <a:cs typeface="Arial"/>
                <a:sym typeface="Arial"/>
              </a:rPr>
              <a:t>Semantic Representation:</a:t>
            </a:r>
            <a:r>
              <a:rPr lang="en-GB" sz="1500">
                <a:latin typeface="Arial"/>
                <a:ea typeface="Arial"/>
                <a:cs typeface="Arial"/>
                <a:sym typeface="Arial"/>
              </a:rPr>
              <a:t> Word2Vec turns words into vectors that capture their meanings and relationships, e.g., happy and joyful have similar embeddings and revealing emotional patterns.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b="1" lang="en-GB" sz="1500">
                <a:latin typeface="Arial"/>
                <a:ea typeface="Arial"/>
                <a:cs typeface="Arial"/>
                <a:sym typeface="Arial"/>
              </a:rPr>
              <a:t>Efficient Training:</a:t>
            </a:r>
            <a:r>
              <a:rPr lang="en-GB" sz="1500">
                <a:latin typeface="Arial"/>
                <a:ea typeface="Arial"/>
                <a:cs typeface="Arial"/>
                <a:sym typeface="Arial"/>
              </a:rPr>
              <a:t> It uses CBOW or Skip-gram models to quickly learn word representations from large text datasets.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b="1" lang="en-GB" sz="1500">
                <a:latin typeface="Arial"/>
                <a:ea typeface="Arial"/>
                <a:cs typeface="Arial"/>
                <a:sym typeface="Arial"/>
              </a:rPr>
              <a:t>Pre-Trained Models: </a:t>
            </a:r>
            <a:r>
              <a:rPr lang="en-GB" sz="1500">
                <a:latin typeface="Arial"/>
                <a:ea typeface="Arial"/>
                <a:cs typeface="Arial"/>
                <a:sym typeface="Arial"/>
              </a:rPr>
              <a:t>Ready-to-use pre-trained models, like Google News, save time and provide high-quality features.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b="1" lang="en-GB" sz="1500">
                <a:latin typeface="Arial"/>
                <a:ea typeface="Arial"/>
                <a:cs typeface="Arial"/>
                <a:sym typeface="Arial"/>
              </a:rPr>
              <a:t>Low Computational Cost:</a:t>
            </a:r>
            <a:r>
              <a:rPr lang="en-GB" sz="1500">
                <a:latin typeface="Arial"/>
                <a:ea typeface="Arial"/>
                <a:cs typeface="Arial"/>
                <a:sym typeface="Arial"/>
              </a:rPr>
              <a:t> Word2Vec is lightweight and ideal for simpler tasks or limited resources compared to complex models like BERT. </a:t>
            </a:r>
            <a:endParaRPr sz="1500">
              <a:latin typeface="Arial"/>
              <a:ea typeface="Arial"/>
              <a:cs typeface="Arial"/>
              <a:sym typeface="Arial"/>
            </a:endParaRPr>
          </a:p>
          <a:p>
            <a:pPr indent="0" lvl="0" marL="0" rtl="0" algn="l">
              <a:spcBef>
                <a:spcPts val="1200"/>
              </a:spcBef>
              <a:spcAft>
                <a:spcPts val="0"/>
              </a:spcAft>
              <a:buNone/>
            </a:pPr>
            <a:r>
              <a:t/>
            </a:r>
            <a:endParaRPr sz="1500">
              <a:latin typeface="Arial"/>
              <a:ea typeface="Arial"/>
              <a:cs typeface="Arial"/>
              <a:sym typeface="Arial"/>
            </a:endParaRPr>
          </a:p>
          <a:p>
            <a:pPr indent="0" lvl="0" marL="0" rtl="0" algn="l">
              <a:spcBef>
                <a:spcPts val="1200"/>
              </a:spcBef>
              <a:spcAft>
                <a:spcPts val="0"/>
              </a:spcAft>
              <a:buNone/>
            </a:pPr>
            <a:r>
              <a:t/>
            </a:r>
            <a:endParaRPr sz="1500">
              <a:latin typeface="Arial"/>
              <a:ea typeface="Arial"/>
              <a:cs typeface="Arial"/>
              <a:sym typeface="Arial"/>
            </a:endParaRPr>
          </a:p>
          <a:p>
            <a:pPr indent="0" lvl="0" marL="0" rtl="0" algn="l">
              <a:spcBef>
                <a:spcPts val="1200"/>
              </a:spcBef>
              <a:spcAft>
                <a:spcPts val="1200"/>
              </a:spcAft>
              <a:buNone/>
            </a:pPr>
            <a:r>
              <a:t/>
            </a:r>
            <a:endParaRPr sz="1500">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41"/>
          <p:cNvSpPr txBox="1"/>
          <p:nvPr>
            <p:ph idx="1" type="body"/>
          </p:nvPr>
        </p:nvSpPr>
        <p:spPr>
          <a:xfrm>
            <a:off x="178150" y="155550"/>
            <a:ext cx="8806800" cy="48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200">
                <a:latin typeface="Arial"/>
                <a:ea typeface="Arial"/>
                <a:cs typeface="Arial"/>
                <a:sym typeface="Arial"/>
              </a:rPr>
              <a:t>Use in Valence and Arousal Prediction:-</a:t>
            </a:r>
            <a:endParaRPr b="1" sz="1500">
              <a:latin typeface="Arial"/>
              <a:ea typeface="Arial"/>
              <a:cs typeface="Arial"/>
              <a:sym typeface="Arial"/>
            </a:endParaRPr>
          </a:p>
          <a:p>
            <a:pPr indent="0" lvl="0" marL="0" rtl="0" algn="l">
              <a:spcBef>
                <a:spcPts val="1600"/>
              </a:spcBef>
              <a:spcAft>
                <a:spcPts val="0"/>
              </a:spcAft>
              <a:buNone/>
            </a:pPr>
            <a:r>
              <a:rPr b="1" lang="en-GB" sz="1500">
                <a:latin typeface="Arial"/>
                <a:ea typeface="Arial"/>
                <a:cs typeface="Arial"/>
                <a:sym typeface="Arial"/>
              </a:rPr>
              <a:t>1. Valence Prediction:</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Words with similar emotions (e.g., happy, joyful) have similar embeddings, while negative words (sad, angry) form separate clusters. </a:t>
            </a:r>
            <a:r>
              <a:rPr b="1" lang="en-GB" sz="1500">
                <a:latin typeface="Arial"/>
                <a:ea typeface="Arial"/>
                <a:cs typeface="Arial"/>
                <a:sym typeface="Arial"/>
              </a:rPr>
              <a:t>Example:</a:t>
            </a:r>
            <a:r>
              <a:rPr lang="en-GB" sz="1500">
                <a:latin typeface="Arial"/>
                <a:ea typeface="Arial"/>
                <a:cs typeface="Arial"/>
                <a:sym typeface="Arial"/>
              </a:rPr>
              <a:t> Sentences with success or love suggest high valence, while failure or hate indicate low valence.</a:t>
            </a:r>
            <a:endParaRPr sz="1500">
              <a:latin typeface="Arial"/>
              <a:ea typeface="Arial"/>
              <a:cs typeface="Arial"/>
              <a:sym typeface="Arial"/>
            </a:endParaRPr>
          </a:p>
          <a:p>
            <a:pPr indent="0" lvl="0" marL="0" rtl="0" algn="l">
              <a:spcBef>
                <a:spcPts val="1600"/>
              </a:spcBef>
              <a:spcAft>
                <a:spcPts val="0"/>
              </a:spcAft>
              <a:buNone/>
            </a:pPr>
            <a:r>
              <a:rPr b="1" lang="en-GB" sz="1500">
                <a:latin typeface="Arial"/>
                <a:ea typeface="Arial"/>
                <a:cs typeface="Arial"/>
                <a:sym typeface="Arial"/>
              </a:rPr>
              <a:t>2. Arousal Prediction:</a:t>
            </a:r>
            <a:endParaRPr b="1"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H</a:t>
            </a:r>
            <a:r>
              <a:rPr lang="en-GB" sz="1500">
                <a:latin typeface="Arial"/>
                <a:ea typeface="Arial"/>
                <a:cs typeface="Arial"/>
                <a:sym typeface="Arial"/>
              </a:rPr>
              <a:t>igh-energy words (excited, shouting) cluster together, while low-energy words (calm, silent) are separate. </a:t>
            </a:r>
            <a:r>
              <a:rPr b="1" lang="en-GB" sz="1500">
                <a:latin typeface="Arial"/>
                <a:ea typeface="Arial"/>
                <a:cs typeface="Arial"/>
                <a:sym typeface="Arial"/>
              </a:rPr>
              <a:t>Example:</a:t>
            </a:r>
            <a:r>
              <a:rPr lang="en-GB" sz="1500">
                <a:latin typeface="Arial"/>
                <a:ea typeface="Arial"/>
                <a:cs typeface="Arial"/>
                <a:sym typeface="Arial"/>
              </a:rPr>
              <a:t> Sentences with excited suggest high arousal, while relaxed indicates low arousal.</a:t>
            </a:r>
            <a:endParaRPr sz="1500">
              <a:latin typeface="Arial"/>
              <a:ea typeface="Arial"/>
              <a:cs typeface="Arial"/>
              <a:sym typeface="Arial"/>
            </a:endParaRPr>
          </a:p>
          <a:p>
            <a:pPr indent="0" lvl="0" marL="0" rtl="0" algn="l">
              <a:spcBef>
                <a:spcPts val="1600"/>
              </a:spcBef>
              <a:spcAft>
                <a:spcPts val="1600"/>
              </a:spcAft>
              <a:buNone/>
            </a:pPr>
            <a:r>
              <a:rPr lang="en-GB" sz="1500">
                <a:latin typeface="Arial"/>
                <a:ea typeface="Arial"/>
                <a:cs typeface="Arial"/>
                <a:sym typeface="Arial"/>
              </a:rPr>
              <a:t>Word2Vec embeddings can be averaged to summarize the emotional tone of longer texts like sentences or paragraphs.</a:t>
            </a:r>
            <a:endParaRPr sz="1500">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2"/>
          <p:cNvSpPr txBox="1"/>
          <p:nvPr>
            <p:ph idx="1" type="body"/>
          </p:nvPr>
        </p:nvSpPr>
        <p:spPr>
          <a:xfrm>
            <a:off x="265950" y="281950"/>
            <a:ext cx="8656200" cy="4729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2200">
                <a:latin typeface="Arial"/>
                <a:ea typeface="Arial"/>
                <a:cs typeface="Arial"/>
                <a:sym typeface="Arial"/>
              </a:rPr>
              <a:t>3</a:t>
            </a:r>
            <a:r>
              <a:rPr b="1" lang="en-GB" sz="2200">
                <a:latin typeface="Arial"/>
                <a:ea typeface="Arial"/>
                <a:cs typeface="Arial"/>
                <a:sym typeface="Arial"/>
              </a:rPr>
              <a:t>. Glove</a:t>
            </a:r>
            <a:endParaRPr b="1" sz="2200">
              <a:latin typeface="Arial"/>
              <a:ea typeface="Arial"/>
              <a:cs typeface="Arial"/>
              <a:sym typeface="Arial"/>
            </a:endParaRPr>
          </a:p>
          <a:p>
            <a:pPr indent="0" lvl="0" marL="0" rtl="0" algn="l">
              <a:lnSpc>
                <a:spcPct val="100000"/>
              </a:lnSpc>
              <a:spcBef>
                <a:spcPts val="0"/>
              </a:spcBef>
              <a:spcAft>
                <a:spcPts val="0"/>
              </a:spcAft>
              <a:buNone/>
            </a:pPr>
            <a:r>
              <a:t/>
            </a:r>
            <a:endParaRPr sz="1200">
              <a:latin typeface="Arial"/>
              <a:ea typeface="Arial"/>
              <a:cs typeface="Arial"/>
              <a:sym typeface="Arial"/>
            </a:endParaRPr>
          </a:p>
          <a:p>
            <a:pPr indent="0" lvl="0" marL="0" rtl="0" algn="l">
              <a:lnSpc>
                <a:spcPct val="100000"/>
              </a:lnSpc>
              <a:spcBef>
                <a:spcPts val="0"/>
              </a:spcBef>
              <a:spcAft>
                <a:spcPts val="0"/>
              </a:spcAft>
              <a:buNone/>
            </a:pPr>
            <a:r>
              <a:rPr lang="en-GB" sz="1500">
                <a:latin typeface="Arial"/>
                <a:ea typeface="Arial"/>
                <a:cs typeface="Arial"/>
                <a:sym typeface="Arial"/>
              </a:rPr>
              <a:t>We use GloVe to extract linguistic features because it captures word meanings and relationships by combining co-occurrence statistics and embeddings. This helps predict valence (positivity/negativity) and arousal (emotional intensity) with meaningful numerical representations.</a:t>
            </a:r>
            <a:endParaRPr sz="1500">
              <a:latin typeface="Arial"/>
              <a:ea typeface="Arial"/>
              <a:cs typeface="Arial"/>
              <a:sym typeface="Arial"/>
            </a:endParaRPr>
          </a:p>
          <a:p>
            <a:pPr indent="0" lvl="0" marL="0" rtl="0" algn="l">
              <a:spcBef>
                <a:spcPts val="1200"/>
              </a:spcBef>
              <a:spcAft>
                <a:spcPts val="0"/>
              </a:spcAft>
              <a:buNone/>
            </a:pPr>
            <a:r>
              <a:rPr b="1" lang="en-GB" sz="1500">
                <a:latin typeface="Arial"/>
                <a:ea typeface="Arial"/>
                <a:cs typeface="Arial"/>
                <a:sym typeface="Arial"/>
              </a:rPr>
              <a:t>Why Use Glove for Extracting Linguistic Features?</a:t>
            </a:r>
            <a:endParaRPr b="1" sz="1500">
              <a:latin typeface="Arial"/>
              <a:ea typeface="Arial"/>
              <a:cs typeface="Arial"/>
              <a:sym typeface="Arial"/>
            </a:endParaRPr>
          </a:p>
          <a:p>
            <a:pPr indent="-323850" lvl="0" marL="457200" rtl="0" algn="l">
              <a:spcBef>
                <a:spcPts val="1200"/>
              </a:spcBef>
              <a:spcAft>
                <a:spcPts val="0"/>
              </a:spcAft>
              <a:buSzPts val="1500"/>
              <a:buFont typeface="Arial"/>
              <a:buChar char="❖"/>
            </a:pPr>
            <a:r>
              <a:rPr b="1" lang="en-GB" sz="1500">
                <a:latin typeface="Arial"/>
                <a:ea typeface="Arial"/>
                <a:cs typeface="Arial"/>
                <a:sym typeface="Arial"/>
              </a:rPr>
              <a:t>Global Context</a:t>
            </a:r>
            <a:r>
              <a:rPr lang="en-GB" sz="1500">
                <a:latin typeface="Arial"/>
                <a:ea typeface="Arial"/>
                <a:cs typeface="Arial"/>
                <a:sym typeface="Arial"/>
              </a:rPr>
              <a:t>: Captures broad semantic relationships by analyzing word co-occurrence across the entire corpus (e.g., happy and joy have similar embeddings).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b="1" lang="en-GB" sz="1500">
                <a:latin typeface="Arial"/>
                <a:ea typeface="Arial"/>
                <a:cs typeface="Arial"/>
                <a:sym typeface="Arial"/>
              </a:rPr>
              <a:t>Pre-Trained Models</a:t>
            </a:r>
            <a:r>
              <a:rPr lang="en-GB" sz="1500">
                <a:latin typeface="Arial"/>
                <a:ea typeface="Arial"/>
                <a:cs typeface="Arial"/>
                <a:sym typeface="Arial"/>
              </a:rPr>
              <a:t>: Ready-to-use embeddings trained on large datasets like Wikipedia save time and effort.</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b="1" lang="en-GB" sz="1500">
                <a:latin typeface="Arial"/>
                <a:ea typeface="Arial"/>
                <a:cs typeface="Arial"/>
                <a:sym typeface="Arial"/>
              </a:rPr>
              <a:t>Compact Vectors:</a:t>
            </a:r>
            <a:r>
              <a:rPr lang="en-GB" sz="1500">
                <a:latin typeface="Arial"/>
                <a:ea typeface="Arial"/>
                <a:cs typeface="Arial"/>
                <a:sym typeface="Arial"/>
              </a:rPr>
              <a:t> Creates dense, numerical representations of word relationships.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b="1" lang="en-GB" sz="1500">
                <a:latin typeface="Arial"/>
                <a:ea typeface="Arial"/>
                <a:cs typeface="Arial"/>
                <a:sym typeface="Arial"/>
              </a:rPr>
              <a:t>Semantic Insights: </a:t>
            </a:r>
            <a:r>
              <a:rPr lang="en-GB" sz="1500">
                <a:latin typeface="Arial"/>
                <a:ea typeface="Arial"/>
                <a:cs typeface="Arial"/>
                <a:sym typeface="Arial"/>
              </a:rPr>
              <a:t>Identifies analogies and emotional relationships, like happy → joyful and sad → unhappy.</a:t>
            </a:r>
            <a:endParaRPr sz="1500">
              <a:latin typeface="Arial"/>
              <a:ea typeface="Arial"/>
              <a:cs typeface="Arial"/>
              <a:sym typeface="Arial"/>
            </a:endParaRPr>
          </a:p>
          <a:p>
            <a:pPr indent="0" lvl="0" marL="0" rtl="0" algn="l">
              <a:spcBef>
                <a:spcPts val="1200"/>
              </a:spcBef>
              <a:spcAft>
                <a:spcPts val="0"/>
              </a:spcAft>
              <a:buNone/>
            </a:pPr>
            <a:r>
              <a:t/>
            </a:r>
            <a:endParaRPr sz="1500">
              <a:latin typeface="Arial"/>
              <a:ea typeface="Arial"/>
              <a:cs typeface="Arial"/>
              <a:sym typeface="Arial"/>
            </a:endParaRPr>
          </a:p>
          <a:p>
            <a:pPr indent="0" lvl="0" marL="0" rtl="0" algn="l">
              <a:spcBef>
                <a:spcPts val="1200"/>
              </a:spcBef>
              <a:spcAft>
                <a:spcPts val="1200"/>
              </a:spcAft>
              <a:buNone/>
            </a:pPr>
            <a:r>
              <a:t/>
            </a:r>
            <a:endParaRPr sz="1500">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43"/>
          <p:cNvSpPr txBox="1"/>
          <p:nvPr>
            <p:ph idx="1" type="body"/>
          </p:nvPr>
        </p:nvSpPr>
        <p:spPr>
          <a:xfrm>
            <a:off x="178150" y="155550"/>
            <a:ext cx="8806800" cy="48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200">
                <a:latin typeface="Arial"/>
                <a:ea typeface="Arial"/>
                <a:cs typeface="Arial"/>
                <a:sym typeface="Arial"/>
              </a:rPr>
              <a:t>Use in Valence and Arousal Prediction:-</a:t>
            </a:r>
            <a:endParaRPr b="1" sz="1500">
              <a:latin typeface="Arial"/>
              <a:ea typeface="Arial"/>
              <a:cs typeface="Arial"/>
              <a:sym typeface="Arial"/>
            </a:endParaRPr>
          </a:p>
          <a:p>
            <a:pPr indent="0" lvl="0" marL="0" rtl="0" algn="l">
              <a:spcBef>
                <a:spcPts val="1600"/>
              </a:spcBef>
              <a:spcAft>
                <a:spcPts val="0"/>
              </a:spcAft>
              <a:buNone/>
            </a:pPr>
            <a:r>
              <a:rPr b="1" lang="en-GB" sz="1500">
                <a:latin typeface="Arial"/>
                <a:ea typeface="Arial"/>
                <a:cs typeface="Arial"/>
                <a:sym typeface="Arial"/>
              </a:rPr>
              <a:t>1. Valence Prediction:</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Groups positive words (happy, love) and negative words (sad, failure) into distinct clusters, capturing emotional tone.</a:t>
            </a:r>
            <a:endParaRPr sz="1500">
              <a:latin typeface="Arial"/>
              <a:ea typeface="Arial"/>
              <a:cs typeface="Arial"/>
              <a:sym typeface="Arial"/>
            </a:endParaRPr>
          </a:p>
          <a:p>
            <a:pPr indent="0" lvl="0" marL="0" rtl="0" algn="l">
              <a:spcBef>
                <a:spcPts val="1600"/>
              </a:spcBef>
              <a:spcAft>
                <a:spcPts val="0"/>
              </a:spcAft>
              <a:buNone/>
            </a:pPr>
            <a:r>
              <a:rPr b="1" lang="en-GB" sz="1500">
                <a:latin typeface="Arial"/>
                <a:ea typeface="Arial"/>
                <a:cs typeface="Arial"/>
                <a:sym typeface="Arial"/>
              </a:rPr>
              <a:t>2. Arousal Prediction:</a:t>
            </a:r>
            <a:endParaRPr b="1"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Differentiates high-energy words (excited, thrilling) from low-energy words (calm, relaxed), capturing emotional intensity and identify the contextual pattern.</a:t>
            </a:r>
            <a:endParaRPr sz="1500">
              <a:latin typeface="Arial"/>
              <a:ea typeface="Arial"/>
              <a:cs typeface="Arial"/>
              <a:sym typeface="Arial"/>
            </a:endParaRPr>
          </a:p>
          <a:p>
            <a:pPr indent="0" lvl="0" marL="0" rtl="0" algn="l">
              <a:spcBef>
                <a:spcPts val="1600"/>
              </a:spcBef>
              <a:spcAft>
                <a:spcPts val="0"/>
              </a:spcAft>
              <a:buNone/>
            </a:pPr>
            <a:r>
              <a:rPr lang="en-GB" sz="1500">
                <a:latin typeface="Arial"/>
                <a:ea typeface="Arial"/>
                <a:cs typeface="Arial"/>
                <a:sym typeface="Arial"/>
              </a:rPr>
              <a:t>The </a:t>
            </a:r>
            <a:r>
              <a:rPr lang="en-GB" sz="1500">
                <a:latin typeface="Arial"/>
                <a:ea typeface="Arial"/>
                <a:cs typeface="Arial"/>
                <a:sym typeface="Arial"/>
              </a:rPr>
              <a:t>Text Representation combines word embeddings to represent the overall emotional tone of sentences or longer texts.</a:t>
            </a:r>
            <a:endParaRPr sz="1500">
              <a:latin typeface="Arial"/>
              <a:ea typeface="Arial"/>
              <a:cs typeface="Arial"/>
              <a:sym typeface="Arial"/>
            </a:endParaRPr>
          </a:p>
          <a:p>
            <a:pPr indent="0" lvl="0" marL="0" rtl="0" algn="l">
              <a:spcBef>
                <a:spcPts val="1600"/>
              </a:spcBef>
              <a:spcAft>
                <a:spcPts val="0"/>
              </a:spcAft>
              <a:buNone/>
            </a:pPr>
            <a:r>
              <a:rPr b="1" lang="en-GB" sz="1500">
                <a:latin typeface="Arial"/>
                <a:ea typeface="Arial"/>
                <a:cs typeface="Arial"/>
                <a:sym typeface="Arial"/>
              </a:rPr>
              <a:t>Advantages of Using GloVe:</a:t>
            </a:r>
            <a:endParaRPr b="1" sz="1500">
              <a:latin typeface="Arial"/>
              <a:ea typeface="Arial"/>
              <a:cs typeface="Arial"/>
              <a:sym typeface="Arial"/>
            </a:endParaRPr>
          </a:p>
          <a:p>
            <a:pPr indent="-323850" lvl="0" marL="457200" rtl="0" algn="l">
              <a:spcBef>
                <a:spcPts val="1600"/>
              </a:spcBef>
              <a:spcAft>
                <a:spcPts val="0"/>
              </a:spcAft>
              <a:buSzPts val="1500"/>
              <a:buFont typeface="Arial"/>
              <a:buChar char="❖"/>
            </a:pPr>
            <a:r>
              <a:rPr lang="en-GB" sz="1500">
                <a:latin typeface="Arial"/>
                <a:ea typeface="Arial"/>
                <a:cs typeface="Arial"/>
                <a:sym typeface="Arial"/>
              </a:rPr>
              <a:t>    Semantic Coherence:-  Captures word relationships and emotional nuances.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    Efficient:-  Pre-trained embeddings are lightweight and faster than models like BERT.</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    Adaptable:-  Effective for both general and domain-specific datasets.</a:t>
            </a:r>
            <a:endParaRPr sz="1500">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4"/>
          <p:cNvSpPr txBox="1"/>
          <p:nvPr>
            <p:ph type="title"/>
          </p:nvPr>
        </p:nvSpPr>
        <p:spPr>
          <a:xfrm>
            <a:off x="541950" y="393750"/>
            <a:ext cx="7794300" cy="6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Arial"/>
                <a:ea typeface="Arial"/>
                <a:cs typeface="Arial"/>
                <a:sym typeface="Arial"/>
              </a:rPr>
              <a:t>Future Scope</a:t>
            </a:r>
            <a:endParaRPr b="1">
              <a:latin typeface="Arial"/>
              <a:ea typeface="Arial"/>
              <a:cs typeface="Arial"/>
              <a:sym typeface="Arial"/>
            </a:endParaRPr>
          </a:p>
        </p:txBody>
      </p:sp>
      <p:sp>
        <p:nvSpPr>
          <p:cNvPr id="383" name="Google Shape;383;p44"/>
          <p:cNvSpPr txBox="1"/>
          <p:nvPr>
            <p:ph idx="1" type="body"/>
          </p:nvPr>
        </p:nvSpPr>
        <p:spPr>
          <a:xfrm>
            <a:off x="541950" y="1046250"/>
            <a:ext cx="8279700" cy="3989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Arial"/>
              <a:buChar char="●"/>
            </a:pPr>
            <a:r>
              <a:rPr lang="en-GB" sz="1500">
                <a:latin typeface="Arial"/>
                <a:ea typeface="Arial"/>
                <a:cs typeface="Arial"/>
                <a:sym typeface="Arial"/>
              </a:rPr>
              <a:t>Word/Sentence embeddings trained directly on a Sentiment Analysis corpus, for even better valence predictions.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Extending the model to be more complete by predicting emotion directly instead of valence and arousal values.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A special acoustic feature set tailored for the task.</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Multimodal Integration: Combine audio, text, and visual data for more accurate emotion recognition.</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Personalized Models: Develop systems that adapt to individual emotional patterns for better predictions.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Real-Time Applications: Build efficient models for real-time emotion tracking in virtual assistants and mental health tools.</a:t>
            </a:r>
            <a:endParaRPr sz="1500">
              <a:latin typeface="Arial"/>
              <a:ea typeface="Arial"/>
              <a:cs typeface="Arial"/>
              <a:sym typeface="Arial"/>
            </a:endParaRPr>
          </a:p>
          <a:p>
            <a:pPr indent="0" lvl="0" marL="0" rtl="0" algn="l">
              <a:spcBef>
                <a:spcPts val="1600"/>
              </a:spcBef>
              <a:spcAft>
                <a:spcPts val="1600"/>
              </a:spcAft>
              <a:buNone/>
            </a:pPr>
            <a:r>
              <a:rPr b="1" lang="en-GB" sz="1800">
                <a:latin typeface="Arial"/>
                <a:ea typeface="Arial"/>
                <a:cs typeface="Arial"/>
                <a:sym typeface="Arial"/>
              </a:rPr>
              <a:t>Github link:-</a:t>
            </a:r>
            <a:r>
              <a:rPr lang="en-GB" sz="1500">
                <a:latin typeface="Arial"/>
                <a:ea typeface="Arial"/>
                <a:cs typeface="Arial"/>
                <a:sym typeface="Arial"/>
              </a:rPr>
              <a:t> </a:t>
            </a:r>
            <a:r>
              <a:rPr lang="en-GB" sz="1500" u="sng">
                <a:solidFill>
                  <a:schemeClr val="hlink"/>
                </a:solidFill>
                <a:latin typeface="Arial"/>
                <a:ea typeface="Arial"/>
                <a:cs typeface="Arial"/>
                <a:sym typeface="Arial"/>
                <a:hlinkClick r:id="rId3"/>
              </a:rPr>
              <a:t>https://github.com/DanTheMan314/SAL-Project</a:t>
            </a:r>
            <a:r>
              <a:rPr lang="en-GB" sz="1500">
                <a:latin typeface="Arial"/>
                <a:ea typeface="Arial"/>
                <a:cs typeface="Arial"/>
                <a:sym typeface="Arial"/>
              </a:rPr>
              <a:t> </a:t>
            </a:r>
            <a:endParaRPr sz="1500">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45"/>
          <p:cNvSpPr txBox="1"/>
          <p:nvPr>
            <p:ph type="title"/>
          </p:nvPr>
        </p:nvSpPr>
        <p:spPr>
          <a:xfrm>
            <a:off x="1297500" y="393750"/>
            <a:ext cx="7038900" cy="3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900"/>
          </a:p>
          <a:p>
            <a:pPr indent="0" lvl="0" marL="0" rtl="0" algn="l">
              <a:spcBef>
                <a:spcPts val="0"/>
              </a:spcBef>
              <a:spcAft>
                <a:spcPts val="0"/>
              </a:spcAft>
              <a:buNone/>
            </a:pPr>
            <a:r>
              <a:t/>
            </a:r>
            <a:endParaRPr sz="2900"/>
          </a:p>
          <a:p>
            <a:pPr indent="0" lvl="0" marL="0" rtl="0" algn="l">
              <a:spcBef>
                <a:spcPts val="0"/>
              </a:spcBef>
              <a:spcAft>
                <a:spcPts val="0"/>
              </a:spcAft>
              <a:buNone/>
            </a:pPr>
            <a:r>
              <a:t/>
            </a:r>
            <a:endParaRPr sz="2900"/>
          </a:p>
          <a:p>
            <a:pPr indent="0" lvl="0" marL="0" rtl="0" algn="l">
              <a:spcBef>
                <a:spcPts val="0"/>
              </a:spcBef>
              <a:spcAft>
                <a:spcPts val="0"/>
              </a:spcAft>
              <a:buNone/>
            </a:pPr>
            <a:r>
              <a:rPr lang="en-GB" sz="2900"/>
              <a:t>               </a:t>
            </a:r>
            <a:r>
              <a:rPr b="1" lang="en-GB" sz="4600"/>
              <a:t>THANK YOU!</a:t>
            </a:r>
            <a:endParaRPr b="1" sz="4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idx="1" type="body"/>
          </p:nvPr>
        </p:nvSpPr>
        <p:spPr>
          <a:xfrm>
            <a:off x="265950" y="331200"/>
            <a:ext cx="8718900" cy="4641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2000">
                <a:latin typeface="Arial"/>
                <a:ea typeface="Arial"/>
                <a:cs typeface="Arial"/>
                <a:sym typeface="Arial"/>
              </a:rPr>
              <a:t>Objective:</a:t>
            </a:r>
            <a:endParaRPr b="1" sz="2000">
              <a:latin typeface="Arial"/>
              <a:ea typeface="Arial"/>
              <a:cs typeface="Arial"/>
              <a:sym typeface="Arial"/>
            </a:endParaRPr>
          </a:p>
          <a:p>
            <a:pPr indent="0" lvl="0" marL="0" rtl="0" algn="l">
              <a:lnSpc>
                <a:spcPct val="100000"/>
              </a:lnSpc>
              <a:spcBef>
                <a:spcPts val="0"/>
              </a:spcBef>
              <a:spcAft>
                <a:spcPts val="0"/>
              </a:spcAft>
              <a:buNone/>
            </a:pPr>
            <a:r>
              <a:t/>
            </a:r>
            <a:endParaRPr sz="1600">
              <a:latin typeface="Arial"/>
              <a:ea typeface="Arial"/>
              <a:cs typeface="Arial"/>
              <a:sym typeface="Arial"/>
            </a:endParaRPr>
          </a:p>
          <a:p>
            <a:pPr indent="0" lvl="0" marL="0" rtl="0" algn="l">
              <a:spcBef>
                <a:spcPts val="0"/>
              </a:spcBef>
              <a:spcAft>
                <a:spcPts val="0"/>
              </a:spcAft>
              <a:buNone/>
            </a:pPr>
            <a:r>
              <a:rPr lang="en-GB" sz="1600">
                <a:latin typeface="Arial"/>
                <a:ea typeface="Arial"/>
                <a:cs typeface="Arial"/>
                <a:sym typeface="Arial"/>
              </a:rPr>
              <a:t>The main objective of the project is to create an SVR model to predict valence and arousal </a:t>
            </a:r>
            <a:r>
              <a:rPr lang="en-GB" sz="1600">
                <a:latin typeface="Arial"/>
                <a:ea typeface="Arial"/>
                <a:cs typeface="Arial"/>
                <a:sym typeface="Arial"/>
              </a:rPr>
              <a:t>(emotional attributes) </a:t>
            </a:r>
            <a:r>
              <a:rPr lang="en-GB" sz="1600">
                <a:latin typeface="Arial"/>
                <a:ea typeface="Arial"/>
                <a:cs typeface="Arial"/>
                <a:sym typeface="Arial"/>
              </a:rPr>
              <a:t>based on speech and text data from the IEMOCAP dataset.</a:t>
            </a:r>
            <a:endParaRPr sz="1600">
              <a:latin typeface="Arial"/>
              <a:ea typeface="Arial"/>
              <a:cs typeface="Arial"/>
              <a:sym typeface="Arial"/>
            </a:endParaRPr>
          </a:p>
          <a:p>
            <a:pPr indent="0" lvl="0" marL="0" rtl="0" algn="l">
              <a:lnSpc>
                <a:spcPct val="100000"/>
              </a:lnSpc>
              <a:spcBef>
                <a:spcPts val="1600"/>
              </a:spcBef>
              <a:spcAft>
                <a:spcPts val="0"/>
              </a:spcAft>
              <a:buNone/>
            </a:pPr>
            <a:r>
              <a:rPr b="1" lang="en-GB" sz="2000">
                <a:latin typeface="Arial"/>
                <a:ea typeface="Arial"/>
                <a:cs typeface="Arial"/>
                <a:sym typeface="Arial"/>
              </a:rPr>
              <a:t>Work Done (Features Extraction):</a:t>
            </a:r>
            <a:endParaRPr b="1" sz="2000">
              <a:latin typeface="Arial"/>
              <a:ea typeface="Arial"/>
              <a:cs typeface="Arial"/>
              <a:sym typeface="Arial"/>
            </a:endParaRPr>
          </a:p>
          <a:p>
            <a:pPr indent="0" lvl="0" marL="0" rtl="0" algn="l">
              <a:spcBef>
                <a:spcPts val="1000"/>
              </a:spcBef>
              <a:spcAft>
                <a:spcPts val="0"/>
              </a:spcAft>
              <a:buNone/>
            </a:pPr>
            <a:r>
              <a:rPr lang="en-GB" sz="1600">
                <a:latin typeface="Arial"/>
                <a:ea typeface="Arial"/>
                <a:cs typeface="Arial"/>
                <a:sym typeface="Arial"/>
              </a:rPr>
              <a:t>We used several different feature sets for acoustic data </a:t>
            </a:r>
            <a:r>
              <a:rPr b="1" lang="en-GB" sz="1600">
                <a:latin typeface="Arial"/>
                <a:ea typeface="Arial"/>
                <a:cs typeface="Arial"/>
                <a:sym typeface="Arial"/>
              </a:rPr>
              <a:t>(MFCCs, prosody, Emobase, Compare)</a:t>
            </a:r>
            <a:r>
              <a:rPr lang="en-GB" sz="1600">
                <a:latin typeface="Arial"/>
                <a:ea typeface="Arial"/>
                <a:cs typeface="Arial"/>
                <a:sym typeface="Arial"/>
              </a:rPr>
              <a:t> as well as linguistic data </a:t>
            </a:r>
            <a:r>
              <a:rPr b="1" lang="en-GB" sz="1600">
                <a:latin typeface="Arial"/>
                <a:ea typeface="Arial"/>
                <a:cs typeface="Arial"/>
                <a:sym typeface="Arial"/>
              </a:rPr>
              <a:t>(BERT, Word2Vec, Fasttext and GloVe)</a:t>
            </a:r>
            <a:r>
              <a:rPr lang="en-GB" sz="1600">
                <a:latin typeface="Arial"/>
                <a:ea typeface="Arial"/>
                <a:cs typeface="Arial"/>
                <a:sym typeface="Arial"/>
              </a:rPr>
              <a:t>. </a:t>
            </a:r>
            <a:endParaRPr sz="1600">
              <a:latin typeface="Arial"/>
              <a:ea typeface="Arial"/>
              <a:cs typeface="Arial"/>
              <a:sym typeface="Arial"/>
            </a:endParaRPr>
          </a:p>
          <a:p>
            <a:pPr indent="0" lvl="0" marL="0" rtl="0" algn="l">
              <a:spcBef>
                <a:spcPts val="1600"/>
              </a:spcBef>
              <a:spcAft>
                <a:spcPts val="0"/>
              </a:spcAft>
              <a:buNone/>
            </a:pPr>
            <a:r>
              <a:rPr lang="en-GB" sz="1600">
                <a:latin typeface="Arial"/>
                <a:ea typeface="Arial"/>
                <a:cs typeface="Arial"/>
                <a:sym typeface="Arial"/>
              </a:rPr>
              <a:t>Two different aggregation methods were used for both, to obtain utterance level features (</a:t>
            </a:r>
            <a:r>
              <a:rPr b="1" lang="en-GB" sz="1600">
                <a:latin typeface="Arial"/>
                <a:ea typeface="Arial"/>
                <a:cs typeface="Arial"/>
                <a:sym typeface="Arial"/>
              </a:rPr>
              <a:t>mean and max</a:t>
            </a:r>
            <a:r>
              <a:rPr lang="en-GB" sz="1600">
                <a:latin typeface="Arial"/>
                <a:ea typeface="Arial"/>
                <a:cs typeface="Arial"/>
                <a:sym typeface="Arial"/>
              </a:rPr>
              <a:t> pooling for </a:t>
            </a:r>
            <a:r>
              <a:rPr b="1" lang="en-GB" sz="1600">
                <a:latin typeface="Arial"/>
                <a:ea typeface="Arial"/>
                <a:cs typeface="Arial"/>
                <a:sym typeface="Arial"/>
              </a:rPr>
              <a:t>audio</a:t>
            </a:r>
            <a:r>
              <a:rPr lang="en-GB" sz="1600">
                <a:latin typeface="Arial"/>
                <a:ea typeface="Arial"/>
                <a:cs typeface="Arial"/>
                <a:sym typeface="Arial"/>
              </a:rPr>
              <a:t>, and </a:t>
            </a:r>
            <a:r>
              <a:rPr b="1" lang="en-GB" sz="1600">
                <a:latin typeface="Arial"/>
                <a:ea typeface="Arial"/>
                <a:cs typeface="Arial"/>
                <a:sym typeface="Arial"/>
              </a:rPr>
              <a:t>mean and sum</a:t>
            </a:r>
            <a:r>
              <a:rPr lang="en-GB" sz="1600">
                <a:latin typeface="Arial"/>
                <a:ea typeface="Arial"/>
                <a:cs typeface="Arial"/>
                <a:sym typeface="Arial"/>
              </a:rPr>
              <a:t> for </a:t>
            </a:r>
            <a:r>
              <a:rPr b="1" lang="en-GB" sz="1600">
                <a:latin typeface="Arial"/>
                <a:ea typeface="Arial"/>
                <a:cs typeface="Arial"/>
                <a:sym typeface="Arial"/>
              </a:rPr>
              <a:t>text</a:t>
            </a:r>
            <a:r>
              <a:rPr lang="en-GB" sz="1600">
                <a:latin typeface="Arial"/>
                <a:ea typeface="Arial"/>
                <a:cs typeface="Arial"/>
                <a:sym typeface="Arial"/>
              </a:rPr>
              <a:t>). </a:t>
            </a:r>
            <a:endParaRPr sz="1600">
              <a:latin typeface="Arial"/>
              <a:ea typeface="Arial"/>
              <a:cs typeface="Arial"/>
              <a:sym typeface="Arial"/>
            </a:endParaRPr>
          </a:p>
          <a:p>
            <a:pPr indent="0" lvl="0" marL="0" rtl="0" algn="l">
              <a:spcBef>
                <a:spcPts val="1600"/>
              </a:spcBef>
              <a:spcAft>
                <a:spcPts val="1600"/>
              </a:spcAft>
              <a:buNone/>
            </a:pPr>
            <a:r>
              <a:rPr lang="en-GB" sz="1600">
                <a:latin typeface="Arial"/>
                <a:ea typeface="Arial"/>
                <a:cs typeface="Arial"/>
                <a:sym typeface="Arial"/>
              </a:rPr>
              <a:t>All the different possible combinations of features were then used to train SVR models, all the models were then evaluated on a test set, and the R2 score, Explained Variance score, Root Mean Squared Error and Max Error metrics were used. The total number of models trained is 64.</a:t>
            </a:r>
            <a:endParaRPr sz="16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0"/>
          <p:cNvSpPr txBox="1"/>
          <p:nvPr>
            <p:ph type="title"/>
          </p:nvPr>
        </p:nvSpPr>
        <p:spPr>
          <a:xfrm>
            <a:off x="717575" y="318650"/>
            <a:ext cx="7618800" cy="62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Linguistic Features</a:t>
            </a:r>
            <a:endParaRPr>
              <a:latin typeface="Arial"/>
              <a:ea typeface="Arial"/>
              <a:cs typeface="Arial"/>
              <a:sym typeface="Arial"/>
            </a:endParaRPr>
          </a:p>
        </p:txBody>
      </p:sp>
      <p:sp>
        <p:nvSpPr>
          <p:cNvPr id="246" name="Google Shape;246;p20"/>
          <p:cNvSpPr txBox="1"/>
          <p:nvPr>
            <p:ph idx="1" type="body"/>
          </p:nvPr>
        </p:nvSpPr>
        <p:spPr>
          <a:xfrm>
            <a:off x="717575" y="945950"/>
            <a:ext cx="7916100" cy="39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600">
                <a:latin typeface="Arial"/>
                <a:ea typeface="Arial"/>
                <a:cs typeface="Arial"/>
                <a:sym typeface="Arial"/>
              </a:rPr>
              <a:t>BERT:</a:t>
            </a:r>
            <a:r>
              <a:rPr lang="en-GB" sz="1500">
                <a:latin typeface="Arial"/>
                <a:ea typeface="Arial"/>
                <a:cs typeface="Arial"/>
                <a:sym typeface="Arial"/>
              </a:rPr>
              <a:t> We used the sentence_transformers library to extract sentence embeddings using both the </a:t>
            </a:r>
            <a:r>
              <a:rPr b="1" lang="en-GB" sz="1500">
                <a:latin typeface="Arial"/>
                <a:ea typeface="Arial"/>
                <a:cs typeface="Arial"/>
                <a:sym typeface="Arial"/>
              </a:rPr>
              <a:t>MiniLM L6 v2</a:t>
            </a:r>
            <a:r>
              <a:rPr lang="en-GB" sz="1500">
                <a:latin typeface="Arial"/>
                <a:ea typeface="Arial"/>
                <a:cs typeface="Arial"/>
                <a:sym typeface="Arial"/>
              </a:rPr>
              <a:t> and </a:t>
            </a:r>
            <a:r>
              <a:rPr b="1" lang="en-GB" sz="1500">
                <a:latin typeface="Arial"/>
                <a:ea typeface="Arial"/>
                <a:cs typeface="Arial"/>
                <a:sym typeface="Arial"/>
              </a:rPr>
              <a:t>MPnet base v2 models</a:t>
            </a:r>
            <a:r>
              <a:rPr lang="en-GB" sz="1500">
                <a:latin typeface="Arial"/>
                <a:ea typeface="Arial"/>
                <a:cs typeface="Arial"/>
                <a:sym typeface="Arial"/>
              </a:rPr>
              <a:t>. The BERT architecture is famous for its bidirectional approach, making encodings more robust and context-heavy.</a:t>
            </a:r>
            <a:endParaRPr sz="1500">
              <a:latin typeface="Arial"/>
              <a:ea typeface="Arial"/>
              <a:cs typeface="Arial"/>
              <a:sym typeface="Arial"/>
            </a:endParaRPr>
          </a:p>
          <a:p>
            <a:pPr indent="0" lvl="0" marL="0" rtl="0" algn="l">
              <a:spcBef>
                <a:spcPts val="1600"/>
              </a:spcBef>
              <a:spcAft>
                <a:spcPts val="0"/>
              </a:spcAft>
              <a:buNone/>
            </a:pPr>
            <a:r>
              <a:rPr b="1" lang="en-GB" sz="1600">
                <a:latin typeface="Arial"/>
                <a:ea typeface="Arial"/>
                <a:cs typeface="Arial"/>
                <a:sym typeface="Arial"/>
              </a:rPr>
              <a:t>Word embeddings:</a:t>
            </a:r>
            <a:endParaRPr sz="1500">
              <a:latin typeface="Arial"/>
              <a:ea typeface="Arial"/>
              <a:cs typeface="Arial"/>
              <a:sym typeface="Arial"/>
            </a:endParaRPr>
          </a:p>
          <a:p>
            <a:pPr indent="0" lvl="0" marL="0" rtl="0" algn="l">
              <a:spcBef>
                <a:spcPts val="1600"/>
              </a:spcBef>
              <a:spcAft>
                <a:spcPts val="0"/>
              </a:spcAft>
              <a:buNone/>
            </a:pPr>
            <a:r>
              <a:rPr b="1" lang="en-GB" sz="1500">
                <a:latin typeface="Arial"/>
                <a:ea typeface="Arial"/>
                <a:cs typeface="Arial"/>
                <a:sym typeface="Arial"/>
              </a:rPr>
              <a:t>Word2Vec:</a:t>
            </a:r>
            <a:r>
              <a:rPr lang="en-GB" sz="1500">
                <a:latin typeface="Arial"/>
                <a:ea typeface="Arial"/>
                <a:cs typeface="Arial"/>
                <a:sym typeface="Arial"/>
              </a:rPr>
              <a:t> A popular method that learns word embeddings by predicting the surrounding words in a context window. Google’s pre trained embeddings were used.</a:t>
            </a:r>
            <a:endParaRPr sz="1500">
              <a:latin typeface="Arial"/>
              <a:ea typeface="Arial"/>
              <a:cs typeface="Arial"/>
              <a:sym typeface="Arial"/>
            </a:endParaRPr>
          </a:p>
          <a:p>
            <a:pPr indent="0" lvl="0" marL="0" rtl="0" algn="l">
              <a:spcBef>
                <a:spcPts val="1600"/>
              </a:spcBef>
              <a:spcAft>
                <a:spcPts val="0"/>
              </a:spcAft>
              <a:buNone/>
            </a:pPr>
            <a:r>
              <a:rPr b="1" lang="en-GB" sz="1500">
                <a:latin typeface="Arial"/>
                <a:ea typeface="Arial"/>
                <a:cs typeface="Arial"/>
                <a:sym typeface="Arial"/>
              </a:rPr>
              <a:t>GloVe</a:t>
            </a:r>
            <a:r>
              <a:rPr lang="en-GB" sz="1500">
                <a:latin typeface="Arial"/>
                <a:ea typeface="Arial"/>
                <a:cs typeface="Arial"/>
                <a:sym typeface="Arial"/>
              </a:rPr>
              <a:t> (Global Vectors for Word Representation): Learns word embeddings by </a:t>
            </a:r>
            <a:r>
              <a:rPr lang="en-GB" sz="1500">
                <a:latin typeface="Arial"/>
                <a:ea typeface="Arial"/>
                <a:cs typeface="Arial"/>
                <a:sym typeface="Arial"/>
              </a:rPr>
              <a:t>factorising</a:t>
            </a:r>
            <a:r>
              <a:rPr lang="en-GB" sz="1500">
                <a:latin typeface="Arial"/>
                <a:ea typeface="Arial"/>
                <a:cs typeface="Arial"/>
                <a:sym typeface="Arial"/>
              </a:rPr>
              <a:t> the co-occurrence matrix of words. </a:t>
            </a:r>
            <a:r>
              <a:rPr lang="en-GB" sz="1500">
                <a:latin typeface="Arial"/>
                <a:ea typeface="Arial"/>
                <a:cs typeface="Arial"/>
                <a:sym typeface="Arial"/>
              </a:rPr>
              <a:t>The 42B parameter Common Crawl embeddings were used.</a:t>
            </a:r>
            <a:endParaRPr sz="1500">
              <a:latin typeface="Arial"/>
              <a:ea typeface="Arial"/>
              <a:cs typeface="Arial"/>
              <a:sym typeface="Arial"/>
            </a:endParaRPr>
          </a:p>
          <a:p>
            <a:pPr indent="0" lvl="0" marL="0" rtl="0" algn="l">
              <a:spcBef>
                <a:spcPts val="1600"/>
              </a:spcBef>
              <a:spcAft>
                <a:spcPts val="0"/>
              </a:spcAft>
              <a:buNone/>
            </a:pPr>
            <a:r>
              <a:rPr b="1" lang="en-GB" sz="1500">
                <a:latin typeface="Arial"/>
                <a:ea typeface="Arial"/>
                <a:cs typeface="Arial"/>
                <a:sym typeface="Arial"/>
              </a:rPr>
              <a:t>FastText:</a:t>
            </a:r>
            <a:r>
              <a:rPr lang="en-GB" sz="1500">
                <a:latin typeface="Arial"/>
                <a:ea typeface="Arial"/>
                <a:cs typeface="Arial"/>
                <a:sym typeface="Arial"/>
              </a:rPr>
              <a:t> Extends Word2Vec by representing each word as a bag of character n-grams and learning embeddings for these n-grams. The cc.en.bin.300 embeddings were used.</a:t>
            </a:r>
            <a:endParaRPr sz="1500">
              <a:latin typeface="Arial"/>
              <a:ea typeface="Arial"/>
              <a:cs typeface="Arial"/>
              <a:sym typeface="Arial"/>
            </a:endParaRPr>
          </a:p>
          <a:p>
            <a:pPr indent="0" lvl="0" marL="0" rtl="0" algn="l">
              <a:spcBef>
                <a:spcPts val="1600"/>
              </a:spcBef>
              <a:spcAft>
                <a:spcPts val="1600"/>
              </a:spcAft>
              <a:buNone/>
            </a:pPr>
            <a:r>
              <a:t/>
            </a:r>
            <a:endParaRPr sz="150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1"/>
          <p:cNvSpPr txBox="1"/>
          <p:nvPr>
            <p:ph type="title"/>
          </p:nvPr>
        </p:nvSpPr>
        <p:spPr>
          <a:xfrm>
            <a:off x="441600" y="255925"/>
            <a:ext cx="7894800" cy="46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Acoustic Features</a:t>
            </a:r>
            <a:endParaRPr>
              <a:latin typeface="Arial"/>
              <a:ea typeface="Arial"/>
              <a:cs typeface="Arial"/>
              <a:sym typeface="Arial"/>
            </a:endParaRPr>
          </a:p>
        </p:txBody>
      </p:sp>
      <p:sp>
        <p:nvSpPr>
          <p:cNvPr id="252" name="Google Shape;252;p21"/>
          <p:cNvSpPr txBox="1"/>
          <p:nvPr>
            <p:ph idx="1" type="body"/>
          </p:nvPr>
        </p:nvSpPr>
        <p:spPr>
          <a:xfrm>
            <a:off x="441600" y="895725"/>
            <a:ext cx="8380200" cy="405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latin typeface="Arial"/>
                <a:ea typeface="Arial"/>
                <a:cs typeface="Arial"/>
                <a:sym typeface="Arial"/>
              </a:rPr>
              <a:t>MFCCs for ASR</a:t>
            </a:r>
            <a:r>
              <a:rPr lang="en-GB" sz="1400">
                <a:latin typeface="Arial"/>
                <a:ea typeface="Arial"/>
                <a:cs typeface="Arial"/>
                <a:sym typeface="Arial"/>
              </a:rPr>
              <a:t>: Mel-Frequency Cepstral Coefficients (MFCCs) are widely used in Automatic Speech Recognition (ASR) as they capture the spectral envelope of speech, closely mimicking human auditory perception. Their robustness to variations in pitch and speaker identity makes them foundational for speech decoding tasks.</a:t>
            </a:r>
            <a:endParaRPr sz="1400">
              <a:latin typeface="Arial"/>
              <a:ea typeface="Arial"/>
              <a:cs typeface="Arial"/>
              <a:sym typeface="Arial"/>
            </a:endParaRPr>
          </a:p>
          <a:p>
            <a:pPr indent="0" lvl="0" marL="0" rtl="0" algn="l">
              <a:spcBef>
                <a:spcPts val="1600"/>
              </a:spcBef>
              <a:spcAft>
                <a:spcPts val="0"/>
              </a:spcAft>
              <a:buNone/>
            </a:pPr>
            <a:r>
              <a:rPr b="1" lang="en-GB" sz="1400">
                <a:latin typeface="Arial"/>
                <a:ea typeface="Arial"/>
                <a:cs typeface="Arial"/>
                <a:sym typeface="Arial"/>
              </a:rPr>
              <a:t>Prosody</a:t>
            </a:r>
            <a:r>
              <a:rPr lang="en-GB" sz="1400">
                <a:latin typeface="Arial"/>
                <a:ea typeface="Arial"/>
                <a:cs typeface="Arial"/>
                <a:sym typeface="Arial"/>
              </a:rPr>
              <a:t>: Prosodic features such as pitch, intensity, and rhythm convey emotional cues in speech. These features help in emotion detection as they reveal patterns in speech dynamics, like stress or intonation changes, which are critical for expressing emotions.</a:t>
            </a:r>
            <a:endParaRPr sz="1400">
              <a:latin typeface="Arial"/>
              <a:ea typeface="Arial"/>
              <a:cs typeface="Arial"/>
              <a:sym typeface="Arial"/>
            </a:endParaRPr>
          </a:p>
          <a:p>
            <a:pPr indent="0" lvl="0" marL="0" rtl="0" algn="l">
              <a:spcBef>
                <a:spcPts val="1600"/>
              </a:spcBef>
              <a:spcAft>
                <a:spcPts val="0"/>
              </a:spcAft>
              <a:buNone/>
            </a:pPr>
            <a:r>
              <a:rPr b="1" lang="en-GB" sz="1400">
                <a:latin typeface="Arial"/>
                <a:ea typeface="Arial"/>
                <a:cs typeface="Arial"/>
                <a:sym typeface="Arial"/>
              </a:rPr>
              <a:t>Emobase 2010</a:t>
            </a:r>
            <a:r>
              <a:rPr lang="en-GB" sz="1400">
                <a:latin typeface="Arial"/>
                <a:ea typeface="Arial"/>
                <a:cs typeface="Arial"/>
                <a:sym typeface="Arial"/>
              </a:rPr>
              <a:t>: Emobase 2010 is an OpenSMILE feature set designed for emotion recognition, combining spectral, prosodic, and voice quality features. Its broad feature representation enables effective differentiation of emotional states across varied vocal expressions.</a:t>
            </a:r>
            <a:endParaRPr sz="1400">
              <a:latin typeface="Arial"/>
              <a:ea typeface="Arial"/>
              <a:cs typeface="Arial"/>
              <a:sym typeface="Arial"/>
            </a:endParaRPr>
          </a:p>
          <a:p>
            <a:pPr indent="0" lvl="0" marL="0" rtl="0" algn="l">
              <a:spcBef>
                <a:spcPts val="1600"/>
              </a:spcBef>
              <a:spcAft>
                <a:spcPts val="1600"/>
              </a:spcAft>
              <a:buNone/>
            </a:pPr>
            <a:r>
              <a:rPr b="1" lang="en-GB" sz="1400">
                <a:latin typeface="Arial"/>
                <a:ea typeface="Arial"/>
                <a:cs typeface="Arial"/>
                <a:sym typeface="Arial"/>
              </a:rPr>
              <a:t>ComParE Feature Set</a:t>
            </a:r>
            <a:r>
              <a:rPr lang="en-GB" sz="1400">
                <a:latin typeface="Arial"/>
                <a:ea typeface="Arial"/>
                <a:cs typeface="Arial"/>
                <a:sym typeface="Arial"/>
              </a:rPr>
              <a:t>: The Computational Paralinguistics Challenge (ComParE) feature set is comprehensive, covering spectral, prosodic, and functional descriptors. It is valuable for emotion detection as it captures subtle paralinguistic variations that correlate with emotional expressions.</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2"/>
          <p:cNvSpPr txBox="1"/>
          <p:nvPr>
            <p:ph idx="1" type="body"/>
          </p:nvPr>
        </p:nvSpPr>
        <p:spPr>
          <a:xfrm>
            <a:off x="930850" y="368825"/>
            <a:ext cx="7878300" cy="41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400">
                <a:latin typeface="Arial"/>
                <a:ea typeface="Arial"/>
                <a:cs typeface="Arial"/>
                <a:sym typeface="Arial"/>
              </a:rPr>
              <a:t>     Result and Analysis:</a:t>
            </a:r>
            <a:endParaRPr b="1" sz="2400">
              <a:latin typeface="Arial"/>
              <a:ea typeface="Arial"/>
              <a:cs typeface="Arial"/>
              <a:sym typeface="Arial"/>
            </a:endParaRPr>
          </a:p>
          <a:p>
            <a:pPr indent="0" lvl="0" marL="457200" rtl="0" algn="l">
              <a:spcBef>
                <a:spcPts val="0"/>
              </a:spcBef>
              <a:spcAft>
                <a:spcPts val="0"/>
              </a:spcAft>
              <a:buNone/>
            </a:pPr>
            <a:r>
              <a:t/>
            </a:r>
            <a:endParaRPr b="1" sz="600">
              <a:latin typeface="Arial"/>
              <a:ea typeface="Arial"/>
              <a:cs typeface="Arial"/>
              <a:sym typeface="Arial"/>
            </a:endParaRPr>
          </a:p>
          <a:p>
            <a:pPr indent="0" lvl="0" marL="457200" rtl="0" algn="l">
              <a:spcBef>
                <a:spcPts val="1600"/>
              </a:spcBef>
              <a:spcAft>
                <a:spcPts val="0"/>
              </a:spcAft>
              <a:buNone/>
            </a:pPr>
            <a:r>
              <a:rPr b="1" lang="en-GB" sz="1800">
                <a:latin typeface="Arial"/>
                <a:ea typeface="Arial"/>
                <a:cs typeface="Arial"/>
                <a:sym typeface="Arial"/>
              </a:rPr>
              <a:t>Metrics:	</a:t>
            </a:r>
            <a:endParaRPr sz="1500">
              <a:latin typeface="Arial"/>
              <a:ea typeface="Arial"/>
              <a:cs typeface="Arial"/>
              <a:sym typeface="Arial"/>
            </a:endParaRPr>
          </a:p>
          <a:p>
            <a:pPr indent="0" lvl="0" marL="457200" rtl="0" algn="l">
              <a:spcBef>
                <a:spcPts val="1600"/>
              </a:spcBef>
              <a:spcAft>
                <a:spcPts val="0"/>
              </a:spcAft>
              <a:buNone/>
            </a:pPr>
            <a:r>
              <a:rPr b="1" lang="en-GB" sz="1500">
                <a:latin typeface="Arial"/>
                <a:ea typeface="Arial"/>
                <a:cs typeface="Arial"/>
                <a:sym typeface="Arial"/>
              </a:rPr>
              <a:t>R2 Score</a:t>
            </a:r>
            <a:r>
              <a:rPr lang="en-GB" sz="1500">
                <a:latin typeface="Arial"/>
                <a:ea typeface="Arial"/>
                <a:cs typeface="Arial"/>
                <a:sym typeface="Arial"/>
              </a:rPr>
              <a:t>: The coefficient of determination, also commonly denoted as R</a:t>
            </a:r>
            <a:r>
              <a:rPr baseline="30000" lang="en-GB" sz="1500">
                <a:latin typeface="Arial"/>
                <a:ea typeface="Arial"/>
                <a:cs typeface="Arial"/>
                <a:sym typeface="Arial"/>
              </a:rPr>
              <a:t>2</a:t>
            </a:r>
            <a:r>
              <a:rPr lang="en-GB" sz="1500">
                <a:latin typeface="Arial"/>
                <a:ea typeface="Arial"/>
                <a:cs typeface="Arial"/>
                <a:sym typeface="Arial"/>
              </a:rPr>
              <a:t> is a common regression metric given by the proportion of the variation in the dependent variable that is predictable from the independent variable(s). </a:t>
            </a:r>
            <a:endParaRPr sz="1500">
              <a:latin typeface="Arial"/>
              <a:ea typeface="Arial"/>
              <a:cs typeface="Arial"/>
              <a:sym typeface="Arial"/>
            </a:endParaRPr>
          </a:p>
          <a:p>
            <a:pPr indent="0" lvl="0" marL="914400" rtl="0" algn="l">
              <a:spcBef>
                <a:spcPts val="1600"/>
              </a:spcBef>
              <a:spcAft>
                <a:spcPts val="0"/>
              </a:spcAft>
              <a:buNone/>
            </a:pPr>
            <a:r>
              <a:t/>
            </a:r>
            <a:endParaRPr sz="1500">
              <a:latin typeface="Arial"/>
              <a:ea typeface="Arial"/>
              <a:cs typeface="Arial"/>
              <a:sym typeface="Arial"/>
            </a:endParaRPr>
          </a:p>
          <a:p>
            <a:pPr indent="0" lvl="0" marL="457200" rtl="0" algn="l">
              <a:spcBef>
                <a:spcPts val="1600"/>
              </a:spcBef>
              <a:spcAft>
                <a:spcPts val="0"/>
              </a:spcAft>
              <a:buNone/>
            </a:pPr>
            <a:r>
              <a:rPr b="1" lang="en-GB" sz="1500">
                <a:latin typeface="Arial"/>
                <a:ea typeface="Arial"/>
                <a:cs typeface="Arial"/>
                <a:sym typeface="Arial"/>
              </a:rPr>
              <a:t>Root Mean Squared Error</a:t>
            </a:r>
            <a:r>
              <a:rPr lang="en-GB" sz="1500">
                <a:latin typeface="Arial"/>
                <a:ea typeface="Arial"/>
                <a:cs typeface="Arial"/>
                <a:sym typeface="Arial"/>
              </a:rPr>
              <a:t>: The Root Mean Squared Error (RMSE) is one of the two main performance indicators for a regression model. It measures the average difference between values predicted by a model and the actual values. It provides an estimation of how well the model is able to predict the target value (accuracy). </a:t>
            </a:r>
            <a:endParaRPr sz="1500">
              <a:latin typeface="Arial"/>
              <a:ea typeface="Arial"/>
              <a:cs typeface="Arial"/>
              <a:sym typeface="Arial"/>
            </a:endParaRPr>
          </a:p>
          <a:p>
            <a:pPr indent="0" lvl="0" marL="914400" rtl="0" algn="l">
              <a:spcBef>
                <a:spcPts val="1600"/>
              </a:spcBef>
              <a:spcAft>
                <a:spcPts val="0"/>
              </a:spcAft>
              <a:buNone/>
            </a:pPr>
            <a:r>
              <a:t/>
            </a:r>
            <a:endParaRPr sz="1500"/>
          </a:p>
          <a:p>
            <a:pPr indent="0" lvl="0" marL="0" rtl="0" algn="l">
              <a:spcBef>
                <a:spcPts val="1600"/>
              </a:spcBef>
              <a:spcAft>
                <a:spcPts val="1600"/>
              </a:spcAft>
              <a:buNone/>
            </a:pPr>
            <a:r>
              <a:t/>
            </a:r>
            <a:endParaRPr sz="15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3"/>
          <p:cNvSpPr txBox="1"/>
          <p:nvPr>
            <p:ph idx="1" type="body"/>
          </p:nvPr>
        </p:nvSpPr>
        <p:spPr>
          <a:xfrm>
            <a:off x="291050" y="180650"/>
            <a:ext cx="8518200" cy="47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400">
                <a:latin typeface="Arial"/>
                <a:ea typeface="Arial"/>
                <a:cs typeface="Arial"/>
                <a:sym typeface="Arial"/>
              </a:rPr>
              <a:t>Result and Analysis:</a:t>
            </a:r>
            <a:endParaRPr b="1" sz="2400">
              <a:latin typeface="Arial"/>
              <a:ea typeface="Arial"/>
              <a:cs typeface="Arial"/>
              <a:sym typeface="Arial"/>
            </a:endParaRPr>
          </a:p>
          <a:p>
            <a:pPr indent="0" lvl="0" marL="0" rtl="0" algn="l">
              <a:spcBef>
                <a:spcPts val="0"/>
              </a:spcBef>
              <a:spcAft>
                <a:spcPts val="0"/>
              </a:spcAft>
              <a:buNone/>
            </a:pPr>
            <a:r>
              <a:t/>
            </a:r>
            <a:endParaRPr b="1" sz="600">
              <a:latin typeface="Arial"/>
              <a:ea typeface="Arial"/>
              <a:cs typeface="Arial"/>
              <a:sym typeface="Arial"/>
            </a:endParaRPr>
          </a:p>
          <a:p>
            <a:pPr indent="-323850" lvl="0" marL="457200" rtl="0" algn="l">
              <a:spcBef>
                <a:spcPts val="0"/>
              </a:spcBef>
              <a:spcAft>
                <a:spcPts val="0"/>
              </a:spcAft>
              <a:buSzPts val="1500"/>
              <a:buChar char="●"/>
            </a:pPr>
            <a:r>
              <a:rPr lang="en-GB" sz="1500"/>
              <a:t>Results for Valence:</a:t>
            </a:r>
            <a:endParaRPr sz="1700">
              <a:latin typeface="Arial"/>
              <a:ea typeface="Arial"/>
              <a:cs typeface="Arial"/>
              <a:sym typeface="Arial"/>
            </a:endParaRPr>
          </a:p>
          <a:p>
            <a:pPr indent="0" lvl="0" marL="0" rtl="0" algn="l">
              <a:spcBef>
                <a:spcPts val="1600"/>
              </a:spcBef>
              <a:spcAft>
                <a:spcPts val="1600"/>
              </a:spcAft>
              <a:buNone/>
            </a:pPr>
            <a:r>
              <a:t/>
            </a:r>
            <a:endParaRPr sz="1500">
              <a:latin typeface="Arial"/>
              <a:ea typeface="Arial"/>
              <a:cs typeface="Arial"/>
              <a:sym typeface="Arial"/>
            </a:endParaRPr>
          </a:p>
        </p:txBody>
      </p:sp>
      <p:pic>
        <p:nvPicPr>
          <p:cNvPr id="263" name="Google Shape;263;p23" title="Chart"/>
          <p:cNvPicPr preferRelativeResize="0"/>
          <p:nvPr/>
        </p:nvPicPr>
        <p:blipFill>
          <a:blip r:embed="rId3">
            <a:alphaModFix/>
          </a:blip>
          <a:stretch>
            <a:fillRect/>
          </a:stretch>
        </p:blipFill>
        <p:spPr>
          <a:xfrm>
            <a:off x="1691600" y="1150325"/>
            <a:ext cx="5717124" cy="3535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4"/>
          <p:cNvSpPr txBox="1"/>
          <p:nvPr>
            <p:ph type="title"/>
          </p:nvPr>
        </p:nvSpPr>
        <p:spPr>
          <a:xfrm>
            <a:off x="504325" y="393750"/>
            <a:ext cx="3964200" cy="426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200">
                <a:latin typeface="Arial"/>
                <a:ea typeface="Arial"/>
                <a:cs typeface="Arial"/>
                <a:sym typeface="Arial"/>
              </a:rPr>
              <a:t>Result:</a:t>
            </a:r>
            <a:endParaRPr b="1" sz="2200">
              <a:latin typeface="Arial"/>
              <a:ea typeface="Arial"/>
              <a:cs typeface="Arial"/>
              <a:sym typeface="Arial"/>
            </a:endParaRPr>
          </a:p>
          <a:p>
            <a:pPr indent="0" lvl="0" marL="0" rtl="0" algn="l">
              <a:spcBef>
                <a:spcPts val="0"/>
              </a:spcBef>
              <a:spcAft>
                <a:spcPts val="0"/>
              </a:spcAft>
              <a:buNone/>
            </a:pPr>
            <a:r>
              <a:t/>
            </a:r>
            <a:endParaRPr b="1" sz="2200">
              <a:latin typeface="Arial"/>
              <a:ea typeface="Arial"/>
              <a:cs typeface="Arial"/>
              <a:sym typeface="Arial"/>
            </a:endParaRPr>
          </a:p>
          <a:p>
            <a:pPr indent="0" lvl="0" marL="0" rtl="0" algn="l">
              <a:spcBef>
                <a:spcPts val="0"/>
              </a:spcBef>
              <a:spcAft>
                <a:spcPts val="0"/>
              </a:spcAft>
              <a:buNone/>
            </a:pPr>
            <a:r>
              <a:rPr b="1" lang="en-GB" sz="1800">
                <a:latin typeface="Arial"/>
                <a:ea typeface="Arial"/>
                <a:cs typeface="Arial"/>
                <a:sym typeface="Arial"/>
              </a:rPr>
              <a:t>Dimensions:</a:t>
            </a:r>
            <a:endParaRPr b="1" sz="1800">
              <a:latin typeface="Arial"/>
              <a:ea typeface="Arial"/>
              <a:cs typeface="Arial"/>
              <a:sym typeface="Arial"/>
            </a:endParaRPr>
          </a:p>
          <a:p>
            <a:pPr indent="0" lvl="0" marL="0" rtl="0" algn="l">
              <a:spcBef>
                <a:spcPts val="0"/>
              </a:spcBef>
              <a:spcAft>
                <a:spcPts val="0"/>
              </a:spcAft>
              <a:buNone/>
            </a:pPr>
            <a:r>
              <a:t/>
            </a:r>
            <a:endParaRPr b="1" sz="1800">
              <a:latin typeface="Arial"/>
              <a:ea typeface="Arial"/>
              <a:cs typeface="Arial"/>
              <a:sym typeface="Arial"/>
            </a:endParaRPr>
          </a:p>
          <a:p>
            <a:pPr indent="0" lvl="0" marL="0" rtl="0" algn="l">
              <a:spcBef>
                <a:spcPts val="0"/>
              </a:spcBef>
              <a:spcAft>
                <a:spcPts val="0"/>
              </a:spcAft>
              <a:buNone/>
            </a:pPr>
            <a:r>
              <a:rPr lang="en-GB" sz="1500">
                <a:latin typeface="Arial"/>
                <a:ea typeface="Arial"/>
                <a:cs typeface="Arial"/>
                <a:sym typeface="Arial"/>
              </a:rPr>
              <a:t>Compare: 66</a:t>
            </a:r>
            <a:endParaRPr sz="1500">
              <a:latin typeface="Arial"/>
              <a:ea typeface="Arial"/>
              <a:cs typeface="Arial"/>
              <a:sym typeface="Arial"/>
            </a:endParaRPr>
          </a:p>
          <a:p>
            <a:pPr indent="0" lvl="0" marL="0" rtl="0" algn="l">
              <a:spcBef>
                <a:spcPts val="0"/>
              </a:spcBef>
              <a:spcAft>
                <a:spcPts val="0"/>
              </a:spcAft>
              <a:buNone/>
            </a:pPr>
            <a:r>
              <a:rPr lang="en-GB" sz="1500">
                <a:latin typeface="Arial"/>
                <a:ea typeface="Arial"/>
                <a:cs typeface="Arial"/>
                <a:sym typeface="Arial"/>
              </a:rPr>
              <a:t>Emobase: 39</a:t>
            </a:r>
            <a:endParaRPr sz="1500">
              <a:latin typeface="Arial"/>
              <a:ea typeface="Arial"/>
              <a:cs typeface="Arial"/>
              <a:sym typeface="Arial"/>
            </a:endParaRPr>
          </a:p>
          <a:p>
            <a:pPr indent="0" lvl="0" marL="0" rtl="0" algn="l">
              <a:spcBef>
                <a:spcPts val="0"/>
              </a:spcBef>
              <a:spcAft>
                <a:spcPts val="0"/>
              </a:spcAft>
              <a:buNone/>
            </a:pPr>
            <a:r>
              <a:rPr lang="en-GB" sz="1500">
                <a:latin typeface="Arial"/>
                <a:ea typeface="Arial"/>
                <a:cs typeface="Arial"/>
                <a:sym typeface="Arial"/>
              </a:rPr>
              <a:t>MFCC: 41</a:t>
            </a:r>
            <a:endParaRPr sz="1500">
              <a:latin typeface="Arial"/>
              <a:ea typeface="Arial"/>
              <a:cs typeface="Arial"/>
              <a:sym typeface="Arial"/>
            </a:endParaRPr>
          </a:p>
          <a:p>
            <a:pPr indent="0" lvl="0" marL="0" rtl="0" algn="l">
              <a:spcBef>
                <a:spcPts val="0"/>
              </a:spcBef>
              <a:spcAft>
                <a:spcPts val="0"/>
              </a:spcAft>
              <a:buNone/>
            </a:pPr>
            <a:r>
              <a:rPr lang="en-GB" sz="1500">
                <a:latin typeface="Arial"/>
                <a:ea typeface="Arial"/>
                <a:cs typeface="Arial"/>
                <a:sym typeface="Arial"/>
              </a:rPr>
              <a:t>Prosody: 5</a:t>
            </a:r>
            <a:endParaRPr sz="1500">
              <a:latin typeface="Arial"/>
              <a:ea typeface="Arial"/>
              <a:cs typeface="Arial"/>
              <a:sym typeface="Arial"/>
            </a:endParaRPr>
          </a:p>
          <a:p>
            <a:pPr indent="0" lvl="0" marL="0" rtl="0" algn="l">
              <a:spcBef>
                <a:spcPts val="0"/>
              </a:spcBef>
              <a:spcAft>
                <a:spcPts val="0"/>
              </a:spcAft>
              <a:buNone/>
            </a:pPr>
            <a:r>
              <a:t/>
            </a:r>
            <a:endParaRPr sz="1500">
              <a:latin typeface="Arial"/>
              <a:ea typeface="Arial"/>
              <a:cs typeface="Arial"/>
              <a:sym typeface="Arial"/>
            </a:endParaRPr>
          </a:p>
          <a:p>
            <a:pPr indent="0" lvl="0" marL="0" rtl="0" algn="l">
              <a:spcBef>
                <a:spcPts val="0"/>
              </a:spcBef>
              <a:spcAft>
                <a:spcPts val="0"/>
              </a:spcAft>
              <a:buNone/>
            </a:pPr>
            <a:r>
              <a:rPr lang="en-GB" sz="1500">
                <a:latin typeface="Arial"/>
                <a:ea typeface="Arial"/>
                <a:cs typeface="Arial"/>
                <a:sym typeface="Arial"/>
              </a:rPr>
              <a:t>MPnet: 768</a:t>
            </a:r>
            <a:endParaRPr sz="1500">
              <a:latin typeface="Arial"/>
              <a:ea typeface="Arial"/>
              <a:cs typeface="Arial"/>
              <a:sym typeface="Arial"/>
            </a:endParaRPr>
          </a:p>
          <a:p>
            <a:pPr indent="0" lvl="0" marL="0" rtl="0" algn="l">
              <a:spcBef>
                <a:spcPts val="0"/>
              </a:spcBef>
              <a:spcAft>
                <a:spcPts val="0"/>
              </a:spcAft>
              <a:buNone/>
            </a:pPr>
            <a:r>
              <a:rPr lang="en-GB" sz="1500">
                <a:latin typeface="Arial"/>
                <a:ea typeface="Arial"/>
                <a:cs typeface="Arial"/>
                <a:sym typeface="Arial"/>
              </a:rPr>
              <a:t>Mini: 384</a:t>
            </a:r>
            <a:endParaRPr sz="1500">
              <a:latin typeface="Arial"/>
              <a:ea typeface="Arial"/>
              <a:cs typeface="Arial"/>
              <a:sym typeface="Arial"/>
            </a:endParaRPr>
          </a:p>
          <a:p>
            <a:pPr indent="0" lvl="0" marL="0" rtl="0" algn="l">
              <a:spcBef>
                <a:spcPts val="0"/>
              </a:spcBef>
              <a:spcAft>
                <a:spcPts val="0"/>
              </a:spcAft>
              <a:buNone/>
            </a:pPr>
            <a:r>
              <a:rPr lang="en-GB" sz="1500">
                <a:latin typeface="Arial"/>
                <a:ea typeface="Arial"/>
                <a:cs typeface="Arial"/>
                <a:sym typeface="Arial"/>
              </a:rPr>
              <a:t>Fasttext: 300</a:t>
            </a:r>
            <a:endParaRPr sz="1500">
              <a:latin typeface="Arial"/>
              <a:ea typeface="Arial"/>
              <a:cs typeface="Arial"/>
              <a:sym typeface="Arial"/>
            </a:endParaRPr>
          </a:p>
          <a:p>
            <a:pPr indent="0" lvl="0" marL="0" rtl="0" algn="l">
              <a:spcBef>
                <a:spcPts val="0"/>
              </a:spcBef>
              <a:spcAft>
                <a:spcPts val="0"/>
              </a:spcAft>
              <a:buNone/>
            </a:pPr>
            <a:r>
              <a:rPr lang="en-GB" sz="1500">
                <a:latin typeface="Arial"/>
                <a:ea typeface="Arial"/>
                <a:cs typeface="Arial"/>
                <a:sym typeface="Arial"/>
              </a:rPr>
              <a:t>GloVe: 300</a:t>
            </a:r>
            <a:endParaRPr sz="1500">
              <a:latin typeface="Arial"/>
              <a:ea typeface="Arial"/>
              <a:cs typeface="Arial"/>
              <a:sym typeface="Arial"/>
            </a:endParaRPr>
          </a:p>
          <a:p>
            <a:pPr indent="0" lvl="0" marL="0" rtl="0" algn="l">
              <a:spcBef>
                <a:spcPts val="0"/>
              </a:spcBef>
              <a:spcAft>
                <a:spcPts val="0"/>
              </a:spcAft>
              <a:buNone/>
            </a:pPr>
            <a:r>
              <a:rPr lang="en-GB" sz="1500">
                <a:latin typeface="Arial"/>
                <a:ea typeface="Arial"/>
                <a:cs typeface="Arial"/>
                <a:sym typeface="Arial"/>
              </a:rPr>
              <a:t>Word2Vec: 300</a:t>
            </a:r>
            <a:endParaRPr sz="1500">
              <a:latin typeface="Arial"/>
              <a:ea typeface="Arial"/>
              <a:cs typeface="Arial"/>
              <a:sym typeface="Arial"/>
            </a:endParaRPr>
          </a:p>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0"/>
              </a:spcAft>
              <a:buNone/>
            </a:pPr>
            <a:r>
              <a:t/>
            </a:r>
            <a:endParaRPr b="1" sz="1100">
              <a:latin typeface="Arial"/>
              <a:ea typeface="Arial"/>
              <a:cs typeface="Arial"/>
              <a:sym typeface="Arial"/>
            </a:endParaRPr>
          </a:p>
        </p:txBody>
      </p:sp>
      <p:pic>
        <p:nvPicPr>
          <p:cNvPr id="269" name="Google Shape;269;p24"/>
          <p:cNvPicPr preferRelativeResize="0"/>
          <p:nvPr/>
        </p:nvPicPr>
        <p:blipFill>
          <a:blip r:embed="rId3">
            <a:alphaModFix/>
          </a:blip>
          <a:stretch>
            <a:fillRect/>
          </a:stretch>
        </p:blipFill>
        <p:spPr>
          <a:xfrm>
            <a:off x="4697449" y="393739"/>
            <a:ext cx="3886700" cy="4264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5"/>
          <p:cNvSpPr txBox="1"/>
          <p:nvPr>
            <p:ph type="title"/>
          </p:nvPr>
        </p:nvSpPr>
        <p:spPr>
          <a:xfrm>
            <a:off x="1297500" y="393750"/>
            <a:ext cx="7038900" cy="67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Observations</a:t>
            </a:r>
            <a:endParaRPr>
              <a:latin typeface="Arial"/>
              <a:ea typeface="Arial"/>
              <a:cs typeface="Arial"/>
              <a:sym typeface="Arial"/>
            </a:endParaRPr>
          </a:p>
        </p:txBody>
      </p:sp>
      <p:sp>
        <p:nvSpPr>
          <p:cNvPr id="275" name="Google Shape;275;p25"/>
          <p:cNvSpPr txBox="1"/>
          <p:nvPr>
            <p:ph idx="1" type="body"/>
          </p:nvPr>
        </p:nvSpPr>
        <p:spPr>
          <a:xfrm>
            <a:off x="1297500" y="1307850"/>
            <a:ext cx="7038900" cy="3171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Arial"/>
              <a:buChar char="●"/>
            </a:pPr>
            <a:r>
              <a:rPr lang="en-GB" sz="1500">
                <a:latin typeface="Arial"/>
                <a:ea typeface="Arial"/>
                <a:cs typeface="Arial"/>
                <a:sym typeface="Arial"/>
              </a:rPr>
              <a:t>The top 10 are completely dominated by the 768 and 384 sized BERT text embeddings.</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Acoustic feature sets are almost tied between Compare and Emobase, with two appearances by MFFC</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The bottom 10 are dominated by Fasttext, particularly with sum aggregation, which is the single worst performing text embedding</a:t>
            </a:r>
            <a:endParaRPr sz="1500">
              <a:latin typeface="Arial"/>
              <a:ea typeface="Arial"/>
              <a:cs typeface="Arial"/>
              <a:sym typeface="Arial"/>
            </a:endParaRPr>
          </a:p>
          <a:p>
            <a:pPr indent="-323850" lvl="0" marL="457200" rtl="0" algn="l">
              <a:spcBef>
                <a:spcPts val="0"/>
              </a:spcBef>
              <a:spcAft>
                <a:spcPts val="0"/>
              </a:spcAft>
              <a:buSzPts val="1500"/>
              <a:buFont typeface="Arial"/>
              <a:buChar char="●"/>
            </a:pPr>
            <a:r>
              <a:rPr lang="en-GB" sz="1500">
                <a:latin typeface="Arial"/>
                <a:ea typeface="Arial"/>
                <a:cs typeface="Arial"/>
                <a:sym typeface="Arial"/>
              </a:rPr>
              <a:t>Though Emobase, Compare and Prosody all appear in the bottom 10, MFFC, particularly with mean aggregation, got last place</a:t>
            </a:r>
            <a:endParaRPr sz="1500">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